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1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318" r:id="rId11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9FF99"/>
    <a:srgbClr val="66FF33"/>
    <a:srgbClr val="33CC33"/>
    <a:srgbClr val="008000"/>
    <a:srgbClr val="A50021"/>
    <a:srgbClr val="FFFF66"/>
    <a:srgbClr val="6600CC"/>
    <a:srgbClr val="00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D8C4A-6DB2-4E42-AAE8-9FD5C83C7473}" type="datetimeFigureOut">
              <a:rPr lang="en-IN" smtClean="0"/>
              <a:t>05-04-2023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736C7-AEEF-4952-BDC8-508DF25F30C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458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3038475" y="2272030"/>
            <a:ext cx="5648325" cy="7829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18745" rIns="0" bIns="0" anchor="t"/>
          <a:lstStyle/>
          <a:p>
            <a:pPr marL="0" marR="0" indent="0" algn="l">
              <a:lnSpc>
                <a:spcPts val="4600"/>
              </a:lnSpc>
              <a:spcAft>
                <a:spcPts val="590"/>
              </a:spcAft>
            </a:pPr>
            <a:r>
              <a:rPr lang="en-US" sz="4450" spc="-85">
                <a:solidFill>
                  <a:srgbClr val="003300"/>
                </a:solidFill>
                <a:latin typeface="Calibri" panose="02020603050405020304" pitchFamily="2"/>
              </a:rPr>
              <a:t>UV / V</a:t>
            </a:r>
            <a:r>
              <a:rPr lang="en-US" sz="3550" spc="-105">
                <a:solidFill>
                  <a:srgbClr val="003300"/>
                </a:solidFill>
                <a:latin typeface="Calibri" panose="02020603050405020304" pitchFamily="2"/>
              </a:rPr>
              <a:t>ISIBLE </a:t>
            </a:r>
            <a:r>
              <a:rPr lang="en-US" sz="4450" spc="-85">
                <a:solidFill>
                  <a:srgbClr val="003300"/>
                </a:solidFill>
                <a:latin typeface="Calibri" panose="02020603050405020304" pitchFamily="2"/>
              </a:rPr>
              <a:t>S</a:t>
            </a:r>
            <a:r>
              <a:rPr lang="en-US" sz="3550" spc="-105">
                <a:solidFill>
                  <a:srgbClr val="003300"/>
                </a:solidFill>
                <a:latin typeface="Calibri" panose="02020603050405020304" pitchFamily="2"/>
              </a:rPr>
              <a:t>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5076825" y="4063365"/>
            <a:ext cx="3571875" cy="3625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2070" rIns="0" bIns="0" anchor="t">
            <a:normAutofit fontScale="95000"/>
          </a:bodyPr>
          <a:lstStyle/>
          <a:p>
            <a:pPr marL="0" marR="0" indent="0" algn="l">
              <a:lnSpc>
                <a:spcPts val="2400"/>
              </a:lnSpc>
              <a:spcAft>
                <a:spcPts val="0"/>
              </a:spcAft>
            </a:pPr>
            <a:r>
              <a:rPr lang="en-US" sz="2550" spc="-60">
                <a:solidFill>
                  <a:srgbClr val="000000"/>
                </a:solidFill>
                <a:latin typeface="Calibri" panose="02020603050405020304" pitchFamily="2"/>
              </a:rPr>
              <a:t>Mr. Santosh M. Damkondwar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6553200" y="4501515"/>
            <a:ext cx="2085975" cy="3752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2070" rIns="0" bIns="0" anchor="t">
            <a:normAutofit fontScale="95000"/>
          </a:bodyPr>
          <a:lstStyle/>
          <a:p>
            <a:pPr marL="0" marR="0" indent="0" algn="l">
              <a:lnSpc>
                <a:spcPts val="2500"/>
              </a:lnSpc>
              <a:spcAft>
                <a:spcPts val="50"/>
              </a:spcAft>
            </a:pPr>
            <a:r>
              <a:rPr lang="en-US" sz="2550" spc="-45">
                <a:solidFill>
                  <a:srgbClr val="000000"/>
                </a:solidFill>
                <a:latin typeface="Calibri" panose="02020603050405020304" pitchFamily="2"/>
              </a:rPr>
              <a:t>January 21, 2013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7016750" cy="658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90000"/>
          </a:bodyPr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4250" b="1" spc="145">
                <a:solidFill>
                  <a:srgbClr val="000000"/>
                </a:solidFill>
                <a:latin typeface="Calibri" panose="02020603050405020304" pitchFamily="2"/>
              </a:rPr>
              <a:t>Interaction of EMR with matter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29615" y="1393190"/>
            <a:ext cx="387985" cy="4476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5">
                <a:solidFill>
                  <a:srgbClr val="000000"/>
                </a:solidFill>
                <a:latin typeface="Calibri" panose="02020603050405020304" pitchFamily="2"/>
              </a:rPr>
              <a:t>3.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322705" y="1393190"/>
            <a:ext cx="406336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75">
                <a:solidFill>
                  <a:srgbClr val="000000"/>
                </a:solidFill>
                <a:latin typeface="Calibri" panose="02020603050405020304" pitchFamily="2"/>
              </a:rPr>
              <a:t>Rotational Energy Levels: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95655" y="1975485"/>
            <a:ext cx="7732395" cy="5505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320040" algn="l">
              <a:lnSpc>
                <a:spcPts val="3800"/>
              </a:lnSpc>
              <a:spcAft>
                <a:spcPts val="555"/>
              </a:spcAft>
              <a:buFont typeface="Symbol"/>
              <a:buChar char="·"/>
            </a:pPr>
            <a:r>
              <a:rPr lang="en-US" sz="3100" b="1" spc="110">
                <a:solidFill>
                  <a:srgbClr val="000000"/>
                </a:solidFill>
                <a:latin typeface="Calibri" panose="02020603050405020304" pitchFamily="2"/>
              </a:rPr>
              <a:t>These energy levels are quantized &amp; discrete.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732790" y="2863215"/>
            <a:ext cx="229235" cy="467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/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6306185" y="2856230"/>
            <a:ext cx="2566670" cy="4476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35">
                <a:solidFill>
                  <a:srgbClr val="000000"/>
                </a:solidFill>
                <a:latin typeface="Calibri" panose="02020603050405020304" pitchFamily="2"/>
              </a:rPr>
              <a:t>levels are even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1118870" y="2856230"/>
            <a:ext cx="497713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204">
                <a:solidFill>
                  <a:srgbClr val="000000"/>
                </a:solidFill>
                <a:latin typeface="Calibri" panose="02020603050405020304" pitchFamily="2"/>
              </a:rPr>
              <a:t>The spacing between energy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34110" y="3343910"/>
            <a:ext cx="622046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5"/>
              </a:spcAft>
            </a:pPr>
            <a:r>
              <a:rPr lang="en-US" sz="3100" b="1" spc="95">
                <a:solidFill>
                  <a:srgbClr val="000000"/>
                </a:solidFill>
                <a:latin typeface="Calibri" panose="02020603050405020304" pitchFamily="2"/>
              </a:rPr>
              <a:t>smaller than vibrational energy levels.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2026920" y="4541520"/>
            <a:ext cx="1852930" cy="569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7470" rIns="0" bIns="0" anchor="t"/>
          <a:lstStyle/>
          <a:p>
            <a:pPr marL="0" marR="0" indent="0" algn="l">
              <a:lnSpc>
                <a:spcPts val="3600"/>
              </a:lnSpc>
              <a:spcAft>
                <a:spcPts val="160"/>
              </a:spcAft>
            </a:pPr>
            <a:r>
              <a:rPr lang="en-US" sz="3150" spc="-25">
                <a:solidFill>
                  <a:srgbClr val="000000"/>
                </a:solidFill>
                <a:latin typeface="Times New Roman" panose="02020603050405020304" pitchFamily="1"/>
              </a:rPr>
              <a:t>∆E</a:t>
            </a:r>
            <a:r>
              <a:rPr lang="en-US" sz="2150" spc="-25">
                <a:solidFill>
                  <a:srgbClr val="000000"/>
                </a:solidFill>
                <a:latin typeface="Times New Roman" panose="02020603050405020304" pitchFamily="1"/>
              </a:rPr>
              <a:t>rotational </a:t>
            </a:r>
            <a:r>
              <a:rPr lang="en-US" sz="3150" spc="-25">
                <a:solidFill>
                  <a:srgbClr val="000000"/>
                </a:solidFill>
                <a:latin typeface="Times New Roman" panose="02020603050405020304" pitchFamily="1"/>
              </a:rPr>
              <a:t>&lt;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3989705" y="4541520"/>
            <a:ext cx="3654425" cy="569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9375" rIns="0" bIns="0" anchor="t"/>
          <a:lstStyle/>
          <a:p>
            <a:pPr marL="0" marR="0" indent="0" algn="l">
              <a:lnSpc>
                <a:spcPts val="3700"/>
              </a:lnSpc>
              <a:spcAft>
                <a:spcPts val="130"/>
              </a:spcAft>
            </a:pPr>
            <a:r>
              <a:rPr lang="en-US" sz="3150" spc="-15">
                <a:solidFill>
                  <a:srgbClr val="000000"/>
                </a:solidFill>
                <a:latin typeface="Times New Roman" panose="02020603050405020304" pitchFamily="1"/>
              </a:rPr>
              <a:t>∆E</a:t>
            </a:r>
            <a:r>
              <a:rPr lang="en-US" sz="2150" spc="-15">
                <a:solidFill>
                  <a:srgbClr val="000000"/>
                </a:solidFill>
                <a:latin typeface="Times New Roman" panose="02020603050405020304" pitchFamily="1"/>
              </a:rPr>
              <a:t>vibrational </a:t>
            </a:r>
            <a:r>
              <a:rPr lang="en-US" sz="3150" spc="-15">
                <a:solidFill>
                  <a:srgbClr val="000000"/>
                </a:solidFill>
                <a:latin typeface="Times New Roman" panose="02020603050405020304" pitchFamily="1"/>
              </a:rPr>
              <a:t>&lt; ∆E</a:t>
            </a:r>
            <a:r>
              <a:rPr lang="en-US" sz="2150" spc="-15">
                <a:solidFill>
                  <a:srgbClr val="000000"/>
                </a:solidFill>
                <a:latin typeface="Times New Roman" panose="02020603050405020304" pitchFamily="1"/>
              </a:rPr>
              <a:t>electronic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1550" y="344170"/>
            <a:ext cx="5905500" cy="6464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6675" rIns="0" bIns="0" anchor="t"/>
          <a:lstStyle/>
          <a:p>
            <a:pPr marL="0" marR="0" indent="0" algn="l">
              <a:lnSpc>
                <a:spcPts val="4500"/>
              </a:lnSpc>
              <a:spcAft>
                <a:spcPts val="50"/>
              </a:spcAft>
            </a:pPr>
            <a:r>
              <a:rPr lang="en-US" sz="4400" spc="-125">
                <a:solidFill>
                  <a:srgbClr val="000000"/>
                </a:solidFill>
                <a:latin typeface="Calibri" panose="02020603050405020304" pitchFamily="2"/>
              </a:rPr>
              <a:t>Electromagnetic Radiation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1419225" y="3497580"/>
            <a:ext cx="4543425" cy="13601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9695" rIns="0" bIns="0" anchor="t"/>
          <a:lstStyle/>
          <a:p>
            <a:pPr marL="0" marR="0" indent="0" algn="r">
              <a:lnSpc>
                <a:spcPts val="7400"/>
              </a:lnSpc>
              <a:spcAft>
                <a:spcPts val="0"/>
              </a:spcAft>
            </a:pPr>
            <a:r>
              <a:rPr lang="en-US" sz="7150" spc="-65">
                <a:solidFill>
                  <a:srgbClr val="000000"/>
                </a:solidFill>
                <a:latin typeface="Calibri" panose="02020603050405020304" pitchFamily="2"/>
              </a:rPr>
              <a:t>Principles of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419225" y="4857750"/>
            <a:ext cx="4905375" cy="7810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525" rIns="0" bIns="0" anchor="t"/>
          <a:lstStyle/>
          <a:p>
            <a:pPr marL="0" marR="0" indent="0" algn="l">
              <a:lnSpc>
                <a:spcPts val="7400"/>
              </a:lnSpc>
              <a:spcAft>
                <a:spcPts val="25"/>
              </a:spcAft>
            </a:pPr>
            <a:r>
              <a:rPr lang="en-US" sz="7150" spc="-75">
                <a:solidFill>
                  <a:srgbClr val="000000"/>
                </a:solidFill>
                <a:latin typeface="Calibri" panose="02020603050405020304" pitchFamily="2"/>
              </a:rPr>
              <a:t>Spectroscopy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5888990" cy="6172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90000"/>
          </a:bodyPr>
          <a:lstStyle/>
          <a:p>
            <a:pPr marL="0" marR="0" indent="0" algn="l">
              <a:lnSpc>
                <a:spcPts val="4500"/>
              </a:lnSpc>
              <a:spcAft>
                <a:spcPts val="20"/>
              </a:spcAft>
            </a:pPr>
            <a:r>
              <a:rPr lang="en-US" sz="4250" b="1" spc="145">
                <a:solidFill>
                  <a:srgbClr val="000000"/>
                </a:solidFill>
                <a:latin typeface="Calibri" panose="02020603050405020304" pitchFamily="2"/>
              </a:rPr>
              <a:t>Principles of Spectroscopy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32790" y="1435100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118870" y="1353185"/>
            <a:ext cx="7790180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42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50">
                <a:solidFill>
                  <a:srgbClr val="000000"/>
                </a:solidFill>
                <a:latin typeface="Calibri" panose="02020603050405020304" pitchFamily="2"/>
              </a:rPr>
              <a:t>The principle is based on the measurement of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1134110" y="1844040"/>
            <a:ext cx="152082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300"/>
              </a:lnSpc>
              <a:spcAft>
                <a:spcPts val="25"/>
              </a:spcAft>
            </a:pPr>
            <a:r>
              <a:rPr lang="en-US" sz="3150" b="1" spc="25">
                <a:solidFill>
                  <a:srgbClr val="000000"/>
                </a:solidFill>
                <a:latin typeface="Calibri" panose="02020603050405020304" pitchFamily="2"/>
              </a:rPr>
              <a:t>spectrum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3496945" y="1874520"/>
            <a:ext cx="278130" cy="453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0">
                <a:solidFill>
                  <a:srgbClr val="000000"/>
                </a:solidFill>
                <a:latin typeface="Calibri" panose="02020603050405020304" pitchFamily="2"/>
              </a:rPr>
              <a:t>a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2896870" y="1844040"/>
            <a:ext cx="454660" cy="483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80">
                <a:solidFill>
                  <a:srgbClr val="000000"/>
                </a:solidFill>
                <a:latin typeface="Calibri" panose="02020603050405020304" pitchFamily="2"/>
              </a:rPr>
              <a:t>of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4023360" y="1874520"/>
            <a:ext cx="4873625" cy="457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90000"/>
          </a:bodyPr>
          <a:lstStyle/>
          <a:p>
            <a:pPr marL="0" marR="0" indent="0" algn="l">
              <a:lnSpc>
                <a:spcPts val="3300"/>
              </a:lnSpc>
              <a:spcAft>
                <a:spcPts val="25"/>
              </a:spcAft>
            </a:pPr>
            <a:r>
              <a:rPr lang="en-US" sz="3150" b="1" spc="240">
                <a:solidFill>
                  <a:srgbClr val="000000"/>
                </a:solidFill>
                <a:latin typeface="Calibri" panose="02020603050405020304" pitchFamily="2"/>
              </a:rPr>
              <a:t>sample containing atoms /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46175" y="2331720"/>
            <a:ext cx="1722120" cy="483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5">
                <a:solidFill>
                  <a:srgbClr val="000000"/>
                </a:solidFill>
                <a:latin typeface="Calibri" panose="02020603050405020304" pitchFamily="2"/>
              </a:rPr>
              <a:t>molecules.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732790" y="3580765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1130935" y="3498850"/>
            <a:ext cx="7766050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4295" rIns="0" bIns="0" anchor="t">
            <a:normAutofit fontScale="90000"/>
          </a:bodyPr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3150" b="1" spc="105">
                <a:solidFill>
                  <a:srgbClr val="000000"/>
                </a:solidFill>
                <a:latin typeface="Calibri" panose="02020603050405020304" pitchFamily="2"/>
              </a:rPr>
              <a:t>Spectrum is a graph of intensity of absorbed or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1136650" y="3989705"/>
            <a:ext cx="1256030" cy="483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-10">
                <a:solidFill>
                  <a:srgbClr val="000000"/>
                </a:solidFill>
                <a:latin typeface="Calibri" panose="02020603050405020304" pitchFamily="2"/>
              </a:rPr>
              <a:t>emitted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2587625" y="3989705"/>
            <a:ext cx="630936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30">
                <a:solidFill>
                  <a:srgbClr val="000000"/>
                </a:solidFill>
                <a:latin typeface="Calibri" panose="02020603050405020304" pitchFamily="2"/>
              </a:rPr>
              <a:t>radiation by sample verses frequency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143000" y="4477385"/>
            <a:ext cx="3450590" cy="5886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115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545"/>
              </a:spcAft>
            </a:pPr>
            <a:r>
              <a:rPr lang="en-US" sz="3150" b="1" spc="50">
                <a:solidFill>
                  <a:srgbClr val="000000"/>
                </a:solidFill>
                <a:latin typeface="Calibri" panose="02020603050405020304" pitchFamily="2"/>
              </a:rPr>
              <a:t>(ν) or wavelength (λ).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795655" y="5674995"/>
            <a:ext cx="2581275" cy="543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320040" algn="l">
              <a:lnSpc>
                <a:spcPts val="3700"/>
              </a:lnSpc>
              <a:spcAft>
                <a:spcPts val="575"/>
              </a:spcAft>
              <a:buFont typeface="Symbol"/>
              <a:buChar char="·"/>
            </a:pPr>
            <a:r>
              <a:rPr lang="en-US" sz="3150" b="1" spc="75">
                <a:solidFill>
                  <a:srgbClr val="000000"/>
                </a:solidFill>
                <a:latin typeface="Calibri" panose="02020603050405020304" pitchFamily="2"/>
              </a:rPr>
              <a:t>Spectrometer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5029200" y="5678170"/>
            <a:ext cx="1795145" cy="453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30">
                <a:solidFill>
                  <a:srgbClr val="000000"/>
                </a:solidFill>
                <a:latin typeface="Calibri" panose="02020603050405020304" pitchFamily="2"/>
              </a:rPr>
              <a:t>instrument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3724910" y="5678170"/>
            <a:ext cx="932180" cy="453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210">
                <a:solidFill>
                  <a:srgbClr val="000000"/>
                </a:solidFill>
                <a:latin typeface="Calibri" panose="02020603050405020304" pitchFamily="2"/>
              </a:rPr>
              <a:t>is an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7171690" y="5645150"/>
            <a:ext cx="1713230" cy="4902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66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204">
                <a:solidFill>
                  <a:srgbClr val="000000"/>
                </a:solidFill>
                <a:latin typeface="Calibri" panose="02020603050405020304" pitchFamily="2"/>
              </a:rPr>
              <a:t>design to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1146175" y="6218555"/>
            <a:ext cx="6367145" cy="404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00">
                <a:solidFill>
                  <a:srgbClr val="000000"/>
                </a:solidFill>
                <a:latin typeface="Calibri" panose="02020603050405020304" pitchFamily="2"/>
              </a:rPr>
              <a:t>measure the spectrum of a compound.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54965"/>
            <a:ext cx="5888990" cy="6235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3340" rIns="0" bIns="0" anchor="t"/>
          <a:lstStyle/>
          <a:p>
            <a:pPr marL="0" marR="0" indent="0" algn="l">
              <a:lnSpc>
                <a:spcPts val="4500"/>
              </a:lnSpc>
              <a:spcAft>
                <a:spcPts val="20"/>
              </a:spcAft>
            </a:pPr>
            <a:r>
              <a:rPr lang="en-US" sz="4300" spc="-10">
                <a:solidFill>
                  <a:srgbClr val="000000"/>
                </a:solidFill>
                <a:latin typeface="Calibri" panose="02020603050405020304" pitchFamily="2"/>
              </a:rPr>
              <a:t>Principles of Spectroscopy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44855" y="1381125"/>
            <a:ext cx="37274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-90">
                <a:solidFill>
                  <a:srgbClr val="000000"/>
                </a:solidFill>
                <a:latin typeface="Calibri" panose="02020603050405020304" pitchFamily="2"/>
              </a:rPr>
              <a:t>1.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295400" y="1381125"/>
            <a:ext cx="4199890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-35">
                <a:solidFill>
                  <a:srgbClr val="000000"/>
                </a:solidFill>
                <a:latin typeface="Calibri" panose="02020603050405020304" pitchFamily="2"/>
              </a:rPr>
              <a:t>Absorption Spectroscopy: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95655" y="1963420"/>
            <a:ext cx="2496185" cy="562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320040" algn="l">
              <a:lnSpc>
                <a:spcPts val="3900"/>
              </a:lnSpc>
              <a:spcAft>
                <a:spcPts val="555"/>
              </a:spcAft>
              <a:buFont typeface="Symbol"/>
              <a:buChar char="·"/>
            </a:pPr>
            <a:r>
              <a:rPr lang="en-US" sz="3200" spc="-5">
                <a:solidFill>
                  <a:srgbClr val="000000"/>
                </a:solidFill>
                <a:latin typeface="Calibri" panose="02020603050405020304" pitchFamily="2"/>
              </a:rPr>
              <a:t>An analytical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8171815" y="1966595"/>
            <a:ext cx="701040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-170">
                <a:solidFill>
                  <a:srgbClr val="000000"/>
                </a:solidFill>
                <a:latin typeface="Calibri" panose="02020603050405020304" pitchFamily="2"/>
              </a:rPr>
              <a:t>with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3502025" y="1966595"/>
            <a:ext cx="446849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20">
                <a:solidFill>
                  <a:srgbClr val="000000"/>
                </a:solidFill>
                <a:latin typeface="Calibri" panose="02020603050405020304" pitchFamily="2"/>
              </a:rPr>
              <a:t>technique which concerns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1124585" y="2526030"/>
            <a:ext cx="53340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3200" spc="-180">
                <a:solidFill>
                  <a:srgbClr val="000000"/>
                </a:solidFill>
                <a:latin typeface="Calibri" panose="02020603050405020304" pitchFamily="2"/>
              </a:rPr>
              <a:t>the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8514080" y="2454275"/>
            <a:ext cx="45529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85">
                <a:solidFill>
                  <a:srgbClr val="000000"/>
                </a:solidFill>
                <a:latin typeface="Calibri" panose="02020603050405020304" pitchFamily="2"/>
              </a:rPr>
              <a:t>of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5152390" y="2454275"/>
            <a:ext cx="45783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90">
                <a:solidFill>
                  <a:srgbClr val="000000"/>
                </a:solidFill>
                <a:latin typeface="Calibri" panose="02020603050405020304" pitchFamily="2"/>
              </a:rPr>
              <a:t>of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2310130" y="2526030"/>
            <a:ext cx="227076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3200" spc="-90">
                <a:solidFill>
                  <a:srgbClr val="000000"/>
                </a:solidFill>
                <a:latin typeface="Calibri" panose="02020603050405020304" pitchFamily="2"/>
              </a:rPr>
              <a:t>measurement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6172200" y="2454275"/>
            <a:ext cx="174942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20"/>
              </a:spcAft>
            </a:pPr>
            <a:r>
              <a:rPr lang="en-US" sz="3200" spc="-90">
                <a:solidFill>
                  <a:srgbClr val="000000"/>
                </a:solidFill>
                <a:latin typeface="Calibri" panose="02020603050405020304" pitchFamily="2"/>
              </a:rPr>
              <a:t>absorption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1136650" y="2941955"/>
            <a:ext cx="4312920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3200" spc="-45">
                <a:solidFill>
                  <a:srgbClr val="000000"/>
                </a:solidFill>
                <a:latin typeface="Calibri" panose="02020603050405020304" pitchFamily="2"/>
              </a:rPr>
              <a:t>electromagnetic radiation.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732790" y="4131310"/>
            <a:ext cx="229235" cy="467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/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3213735" y="4112260"/>
            <a:ext cx="226060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Calibri" panose="02020603050405020304" pitchFamily="2"/>
              </a:rPr>
              <a:t>-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1136650" y="4112260"/>
            <a:ext cx="200596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3200" spc="-55">
                <a:solidFill>
                  <a:srgbClr val="000000"/>
                </a:solidFill>
                <a:latin typeface="Calibri" panose="02020603050405020304" pitchFamily="2"/>
              </a:rPr>
              <a:t>e.g. UV (185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3502025" y="4112260"/>
            <a:ext cx="5370830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10"/>
              </a:spcAft>
            </a:pPr>
            <a:r>
              <a:rPr lang="en-US" sz="3200" spc="-5">
                <a:solidFill>
                  <a:srgbClr val="000000"/>
                </a:solidFill>
                <a:latin typeface="Calibri" panose="02020603050405020304" pitchFamily="2"/>
              </a:rPr>
              <a:t>400 nm) / Visible (400 - 800 nm)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1130935" y="4599940"/>
            <a:ext cx="588835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-35">
                <a:solidFill>
                  <a:srgbClr val="000000"/>
                </a:solidFill>
                <a:latin typeface="Calibri" panose="02020603050405020304" pitchFamily="2"/>
              </a:rPr>
              <a:t>Spectroscopy, IR Spectroscopy (0.76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7072630" y="4599940"/>
            <a:ext cx="226060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Calibri" panose="02020603050405020304" pitchFamily="2"/>
              </a:rPr>
              <a:t>-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7372985" y="4572000"/>
            <a:ext cx="1122045" cy="5537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660" rIns="0" bIns="0" anchor="t"/>
          <a:lstStyle/>
          <a:p>
            <a:pPr marL="0" marR="0" indent="0" algn="l">
              <a:lnSpc>
                <a:spcPts val="3300"/>
              </a:lnSpc>
              <a:spcAft>
                <a:spcPts val="480"/>
              </a:spcAft>
            </a:pPr>
            <a:r>
              <a:rPr lang="en-US" sz="3200" spc="-170">
                <a:solidFill>
                  <a:srgbClr val="000000"/>
                </a:solidFill>
                <a:latin typeface="Calibri" panose="02020603050405020304" pitchFamily="2"/>
              </a:rPr>
              <a:t>15 </a:t>
            </a:r>
            <a:r>
              <a:rPr lang="en-US" sz="3150" spc="-170">
                <a:solidFill>
                  <a:srgbClr val="000000"/>
                </a:solidFill>
                <a:latin typeface="Calibri" panose="02020603050405020304" pitchFamily="2"/>
              </a:rPr>
              <a:t>μ</a:t>
            </a:r>
            <a:r>
              <a:rPr lang="en-US" sz="3200" spc="-170">
                <a:solidFill>
                  <a:srgbClr val="000000"/>
                </a:solidFill>
                <a:latin typeface="Calibri" panose="02020603050405020304" pitchFamily="2"/>
              </a:rPr>
              <a:t>m)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5888990" cy="6172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90000"/>
          </a:bodyPr>
          <a:lstStyle/>
          <a:p>
            <a:pPr marL="0" marR="0" indent="0" algn="l">
              <a:lnSpc>
                <a:spcPts val="4500"/>
              </a:lnSpc>
              <a:spcAft>
                <a:spcPts val="20"/>
              </a:spcAft>
            </a:pPr>
            <a:r>
              <a:rPr lang="en-US" sz="4250" b="1" spc="145">
                <a:solidFill>
                  <a:srgbClr val="000000"/>
                </a:solidFill>
                <a:latin typeface="Calibri" panose="02020603050405020304" pitchFamily="2"/>
              </a:rPr>
              <a:t>Principles of Spectroscopy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32790" y="1393190"/>
            <a:ext cx="384810" cy="4476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0">
                <a:solidFill>
                  <a:srgbClr val="000000"/>
                </a:solidFill>
                <a:latin typeface="Calibri" panose="02020603050405020304" pitchFamily="2"/>
              </a:rPr>
              <a:t>2.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322705" y="1393190"/>
            <a:ext cx="379793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5">
                <a:solidFill>
                  <a:srgbClr val="000000"/>
                </a:solidFill>
                <a:latin typeface="Calibri" panose="02020603050405020304" pitchFamily="2"/>
              </a:rPr>
              <a:t>Emission Spectroscopy: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1176655" y="1935480"/>
            <a:ext cx="746760" cy="516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>
            <a:normAutofit fontScale="90000"/>
          </a:bodyPr>
          <a:lstStyle/>
          <a:p>
            <a:pPr marL="0" marR="0" indent="320040" algn="l">
              <a:lnSpc>
                <a:spcPts val="3800"/>
              </a:lnSpc>
              <a:spcAft>
                <a:spcPts val="10"/>
              </a:spcAft>
              <a:buFont typeface="Symbol"/>
              <a:buChar char="·"/>
            </a:pPr>
            <a:r>
              <a:rPr lang="en-US" sz="3100" b="1" spc="-125">
                <a:solidFill>
                  <a:srgbClr val="000000"/>
                </a:solidFill>
                <a:latin typeface="Calibri" panose="02020603050405020304" pitchFamily="2"/>
              </a:rPr>
              <a:t>An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5779135" y="1938655"/>
            <a:ext cx="309372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65">
                <a:solidFill>
                  <a:srgbClr val="000000"/>
                </a:solidFill>
                <a:latin typeface="Calibri" panose="02020603050405020304" pitchFamily="2"/>
              </a:rPr>
              <a:t>in which emission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3910330" y="1938655"/>
            <a:ext cx="1640205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ctr">
              <a:lnSpc>
                <a:spcPts val="3200"/>
              </a:lnSpc>
              <a:spcAft>
                <a:spcPts val="0"/>
              </a:spcAft>
            </a:pPr>
            <a:r>
              <a:rPr lang="en-US" sz="3100" b="1" spc="70">
                <a:solidFill>
                  <a:srgbClr val="000000"/>
                </a:solidFill>
                <a:latin typeface="Calibri" panose="02020603050405020304" pitchFamily="2"/>
              </a:rPr>
              <a:t>technique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2155190" y="1938655"/>
            <a:ext cx="1529715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20">
                <a:solidFill>
                  <a:srgbClr val="000000"/>
                </a:solidFill>
                <a:latin typeface="Calibri" panose="02020603050405020304" pitchFamily="2"/>
              </a:rPr>
              <a:t>analytical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524000" y="2451735"/>
            <a:ext cx="448310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-100">
                <a:solidFill>
                  <a:srgbClr val="000000"/>
                </a:solidFill>
                <a:latin typeface="Calibri" panose="02020603050405020304" pitchFamily="2"/>
              </a:rPr>
              <a:t>(of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4910455" y="2429510"/>
            <a:ext cx="2103120" cy="4845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02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35">
                <a:solidFill>
                  <a:srgbClr val="000000"/>
                </a:solidFill>
                <a:latin typeface="Calibri" panose="02020603050405020304" pitchFamily="2"/>
              </a:rPr>
              <a:t>radiation) is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2258695" y="2429510"/>
            <a:ext cx="234378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02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0"/>
              </a:spcAft>
            </a:pPr>
            <a:r>
              <a:rPr lang="en-US" sz="3100" b="1" spc="275">
                <a:solidFill>
                  <a:srgbClr val="000000"/>
                </a:solidFill>
                <a:latin typeface="Calibri" panose="02020603050405020304" pitchFamily="2"/>
              </a:rPr>
              <a:t>a particle or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7324090" y="2426335"/>
            <a:ext cx="1548765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0"/>
              </a:spcAft>
            </a:pPr>
            <a:r>
              <a:rPr lang="en-US" sz="3100" b="1" spc="35">
                <a:solidFill>
                  <a:srgbClr val="000000"/>
                </a:solidFill>
                <a:latin typeface="Calibri" panose="02020603050405020304" pitchFamily="2"/>
              </a:rPr>
              <a:t>dispersed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1515110" y="2917190"/>
            <a:ext cx="735774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02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55">
                <a:solidFill>
                  <a:srgbClr val="000000"/>
                </a:solidFill>
                <a:latin typeface="Calibri" panose="02020603050405020304" pitchFamily="2"/>
              </a:rPr>
              <a:t>according to some property of the emission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515110" y="3404870"/>
            <a:ext cx="667512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14">
                <a:solidFill>
                  <a:srgbClr val="000000"/>
                </a:solidFill>
                <a:latin typeface="Calibri" panose="02020603050405020304" pitchFamily="2"/>
              </a:rPr>
              <a:t>&amp; the amount of dispersion is measured.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1176655" y="4608830"/>
            <a:ext cx="4169410" cy="546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320040" algn="l">
              <a:lnSpc>
                <a:spcPts val="3700"/>
              </a:lnSpc>
              <a:spcAft>
                <a:spcPts val="515"/>
              </a:spcAft>
              <a:buFont typeface="Symbol"/>
              <a:buChar char="·"/>
            </a:pPr>
            <a:r>
              <a:rPr lang="en-US" sz="3100" b="1" spc="114">
                <a:solidFill>
                  <a:srgbClr val="000000"/>
                </a:solidFill>
                <a:latin typeface="Calibri" panose="02020603050405020304" pitchFamily="2"/>
              </a:rPr>
              <a:t>e.g. Mass Spectroscopy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6838950" y="3065780"/>
            <a:ext cx="1466850" cy="10153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6215" rIns="0" bIns="0" anchor="t"/>
          <a:lstStyle/>
          <a:p>
            <a:pPr marL="0" marR="0" indent="0" algn="l">
              <a:lnSpc>
                <a:spcPts val="6400"/>
              </a:lnSpc>
              <a:spcAft>
                <a:spcPts val="0"/>
              </a:spcAft>
            </a:pPr>
            <a:r>
              <a:rPr lang="en-US" sz="6550" spc="-190">
                <a:solidFill>
                  <a:srgbClr val="000000"/>
                </a:solidFill>
                <a:latin typeface="Calibri" panose="02020603050405020304" pitchFamily="2"/>
              </a:rPr>
              <a:t>with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85775" y="2246630"/>
            <a:ext cx="4629150" cy="8108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6215" rIns="0" bIns="0" anchor="t"/>
          <a:lstStyle/>
          <a:p>
            <a:pPr marL="0" marR="0" indent="0" algn="l">
              <a:lnSpc>
                <a:spcPts val="6500"/>
              </a:lnSpc>
              <a:spcAft>
                <a:spcPts val="0"/>
              </a:spcAft>
            </a:pPr>
            <a:r>
              <a:rPr lang="en-US" sz="6550" spc="-60">
                <a:solidFill>
                  <a:srgbClr val="000000"/>
                </a:solidFill>
                <a:latin typeface="Calibri" panose="02020603050405020304" pitchFamily="2"/>
              </a:rPr>
              <a:t>Interaction of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485775" y="3057525"/>
            <a:ext cx="1524000" cy="10236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400"/>
              </a:lnSpc>
              <a:spcAft>
                <a:spcPts val="0"/>
              </a:spcAft>
            </a:pPr>
            <a:r>
              <a:rPr lang="en-US" sz="6550" spc="-350">
                <a:solidFill>
                  <a:srgbClr val="000000"/>
                </a:solidFill>
                <a:latin typeface="Calibri" panose="02020603050405020304" pitchFamily="2"/>
              </a:rPr>
              <a:t>EMR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5972175" y="4081145"/>
            <a:ext cx="2324100" cy="8191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400"/>
              </a:lnSpc>
              <a:spcAft>
                <a:spcPts val="0"/>
              </a:spcAft>
            </a:pPr>
            <a:r>
              <a:rPr lang="en-US" sz="6550" spc="-204">
                <a:solidFill>
                  <a:srgbClr val="000000"/>
                </a:solidFill>
                <a:latin typeface="Calibri" panose="02020603050405020304" pitchFamily="2"/>
              </a:rPr>
              <a:t>Matter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2185" y="361315"/>
            <a:ext cx="7019925" cy="5226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90000"/>
          </a:bodyPr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4250" b="1" spc="150">
                <a:solidFill>
                  <a:srgbClr val="000000"/>
                </a:solidFill>
                <a:latin typeface="Calibri" panose="02020603050405020304" pitchFamily="2"/>
              </a:rPr>
              <a:t>Interaction of EMR with matter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807720" y="1197610"/>
            <a:ext cx="451104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114">
                <a:solidFill>
                  <a:srgbClr val="000000"/>
                </a:solidFill>
                <a:latin typeface="Calibri" panose="02020603050405020304" pitchFamily="2"/>
              </a:rPr>
              <a:t>1. Electronic Energy Levels: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732790" y="1698625"/>
            <a:ext cx="229235" cy="467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/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1124585" y="1684655"/>
            <a:ext cx="7760335" cy="4578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rmAutofit fontScale="90000"/>
          </a:bodyPr>
          <a:lstStyle/>
          <a:p>
            <a:pPr marL="0" marR="0" indent="0" algn="just">
              <a:lnSpc>
                <a:spcPts val="3800"/>
              </a:lnSpc>
              <a:spcAft>
                <a:spcPts val="0"/>
              </a:spcAft>
            </a:pPr>
            <a:r>
              <a:rPr lang="en-US" sz="3100" b="1" spc="0">
                <a:solidFill>
                  <a:srgbClr val="000000"/>
                </a:solidFill>
                <a:latin typeface="Calibri" panose="02020603050405020304" pitchFamily="2"/>
              </a:rPr>
              <a:t>At room temperature the molecules are in the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1124585" y="2142490"/>
            <a:ext cx="3770630" cy="5473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just">
              <a:lnSpc>
                <a:spcPts val="3800"/>
              </a:lnSpc>
              <a:spcAft>
                <a:spcPts val="195"/>
              </a:spcAft>
            </a:pPr>
            <a:r>
              <a:rPr lang="en-US" sz="3100" b="1" spc="0">
                <a:solidFill>
                  <a:srgbClr val="000000"/>
                </a:solidFill>
                <a:latin typeface="Calibri" panose="02020603050405020304" pitchFamily="2"/>
              </a:rPr>
              <a:t>lowest energy levels E</a:t>
            </a:r>
            <a:r>
              <a:rPr lang="en-US" sz="3100" b="1" spc="0" baseline="-25000">
                <a:solidFill>
                  <a:srgbClr val="000000"/>
                </a:solidFill>
                <a:latin typeface="Calibri" panose="02020603050405020304" pitchFamily="2"/>
              </a:rPr>
              <a:t>0</a:t>
            </a:r>
            <a:r>
              <a:rPr lang="en-US" sz="1850" b="1" spc="0">
                <a:solidFill>
                  <a:srgbClr val="000000"/>
                </a:solidFill>
                <a:latin typeface="Calibri" panose="02020603050405020304" pitchFamily="2"/>
              </a:rPr>
              <a:t>.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795655" y="3047365"/>
            <a:ext cx="1289050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rmAutofit fontScale="90000"/>
          </a:bodyPr>
          <a:lstStyle/>
          <a:p>
            <a:pPr marL="0" marR="0" indent="320040" algn="l">
              <a:lnSpc>
                <a:spcPts val="3800"/>
              </a:lnSpc>
              <a:spcAft>
                <a:spcPts val="0"/>
              </a:spcAft>
              <a:buFont typeface="Symbol"/>
              <a:buChar char="·"/>
            </a:pPr>
            <a:r>
              <a:rPr lang="en-US" sz="3100" b="1" spc="25">
                <a:solidFill>
                  <a:srgbClr val="000000"/>
                </a:solidFill>
                <a:latin typeface="Calibri" panose="02020603050405020304" pitchFamily="2"/>
              </a:rPr>
              <a:t>When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2322830" y="3050540"/>
            <a:ext cx="656526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210">
                <a:solidFill>
                  <a:srgbClr val="000000"/>
                </a:solidFill>
                <a:latin typeface="Calibri" panose="02020603050405020304" pitchFamily="2"/>
              </a:rPr>
              <a:t>the molecules absorb UV-visible light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24585" y="3538220"/>
            <a:ext cx="76517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35">
                <a:solidFill>
                  <a:srgbClr val="000000"/>
                </a:solidFill>
                <a:latin typeface="Calibri" panose="02020603050405020304" pitchFamily="2"/>
              </a:rPr>
              <a:t>from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2087880" y="3538220"/>
            <a:ext cx="679704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180">
                <a:solidFill>
                  <a:srgbClr val="000000"/>
                </a:solidFill>
                <a:latin typeface="Calibri" panose="02020603050405020304" pitchFamily="2"/>
              </a:rPr>
              <a:t>EMR, one of the outermost bond / lone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1146175" y="4025900"/>
            <a:ext cx="218249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114">
                <a:solidFill>
                  <a:srgbClr val="000000"/>
                </a:solidFill>
                <a:latin typeface="Calibri" panose="02020603050405020304" pitchFamily="2"/>
              </a:rPr>
              <a:t>pair electron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3533775" y="4025900"/>
            <a:ext cx="33909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70">
                <a:solidFill>
                  <a:srgbClr val="000000"/>
                </a:solidFill>
                <a:latin typeface="Calibri" panose="02020603050405020304" pitchFamily="2"/>
              </a:rPr>
              <a:t>is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4075430" y="4025900"/>
            <a:ext cx="482155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225">
                <a:solidFill>
                  <a:srgbClr val="000000"/>
                </a:solidFill>
                <a:latin typeface="Calibri" panose="02020603050405020304" pitchFamily="2"/>
              </a:rPr>
              <a:t>promoted to higher energy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134110" y="4513580"/>
            <a:ext cx="77978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50">
                <a:solidFill>
                  <a:srgbClr val="000000"/>
                </a:solidFill>
                <a:latin typeface="Calibri" panose="02020603050405020304" pitchFamily="2"/>
              </a:rPr>
              <a:t>state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8495665" y="4520565"/>
            <a:ext cx="448945" cy="480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100" b="1" spc="140">
                <a:solidFill>
                  <a:srgbClr val="000000"/>
                </a:solidFill>
                <a:latin typeface="Calibri" panose="02020603050405020304" pitchFamily="2"/>
              </a:rPr>
              <a:t>as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7372985" y="4513580"/>
            <a:ext cx="92646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20">
                <a:solidFill>
                  <a:srgbClr val="000000"/>
                </a:solidFill>
                <a:latin typeface="Calibri" panose="02020603050405020304" pitchFamily="2"/>
              </a:rPr>
              <a:t>called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6187440" y="4520565"/>
            <a:ext cx="941705" cy="480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100" b="1" spc="114">
                <a:solidFill>
                  <a:srgbClr val="000000"/>
                </a:solidFill>
                <a:latin typeface="Calibri" panose="02020603050405020304" pitchFamily="2"/>
              </a:rPr>
              <a:t>etc is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3293110" y="4513580"/>
            <a:ext cx="44894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140">
                <a:solidFill>
                  <a:srgbClr val="000000"/>
                </a:solidFill>
                <a:latin typeface="Calibri" panose="02020603050405020304" pitchFamily="2"/>
              </a:rPr>
              <a:t>as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2380615" y="4513580"/>
            <a:ext cx="71945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45">
                <a:solidFill>
                  <a:srgbClr val="000000"/>
                </a:solidFill>
                <a:latin typeface="Calibri" panose="02020603050405020304" pitchFamily="2"/>
              </a:rPr>
              <a:t>such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3884295" y="4513580"/>
            <a:ext cx="503555" cy="588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02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460"/>
              </a:spcAft>
            </a:pP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80" baseline="-25000">
                <a:solidFill>
                  <a:srgbClr val="000000"/>
                </a:solidFill>
                <a:latin typeface="Calibri" panose="02020603050405020304" pitchFamily="2"/>
              </a:rPr>
              <a:t>1</a:t>
            </a: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,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0"/>
          </p:nvPr>
        </p:nvSpPr>
        <p:spPr>
          <a:xfrm>
            <a:off x="4539615" y="4520565"/>
            <a:ext cx="503555" cy="5810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460"/>
              </a:spcAft>
            </a:pP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80" baseline="-25000">
                <a:solidFill>
                  <a:srgbClr val="000000"/>
                </a:solidFill>
                <a:latin typeface="Calibri" panose="02020603050405020304" pitchFamily="2"/>
              </a:rPr>
              <a:t>2</a:t>
            </a: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,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idx="10"/>
          </p:nvPr>
        </p:nvSpPr>
        <p:spPr>
          <a:xfrm>
            <a:off x="5254625" y="4513580"/>
            <a:ext cx="673735" cy="5886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86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540"/>
              </a:spcAft>
            </a:pPr>
            <a:r>
              <a:rPr lang="en-US" sz="3300" spc="285">
                <a:solidFill>
                  <a:srgbClr val="000000"/>
                </a:solidFill>
                <a:latin typeface="Calibri" panose="02020603050405020304" pitchFamily="2"/>
              </a:rPr>
              <a:t>...</a:t>
            </a:r>
            <a:r>
              <a:rPr lang="en-US" sz="3100" b="1" spc="-445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445" baseline="-25000">
                <a:solidFill>
                  <a:srgbClr val="000000"/>
                </a:solidFill>
                <a:latin typeface="Calibri" panose="02020603050405020304" pitchFamily="2"/>
              </a:rPr>
              <a:t>n</a:t>
            </a:r>
            <a:r>
              <a:rPr lang="en-US" sz="3100" b="1" spc="-445">
                <a:solidFill>
                  <a:srgbClr val="000000"/>
                </a:solidFill>
                <a:latin typeface="Calibri" panose="02020603050405020304" pitchFamily="2"/>
              </a:rPr>
              <a:t>,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10"/>
          </p:nvPr>
        </p:nvSpPr>
        <p:spPr>
          <a:xfrm>
            <a:off x="1136650" y="5102225"/>
            <a:ext cx="729107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3100" b="1" spc="100">
                <a:solidFill>
                  <a:srgbClr val="000000"/>
                </a:solidFill>
                <a:latin typeface="Calibri" panose="02020603050405020304" pitchFamily="2"/>
              </a:rPr>
              <a:t>electronic transition and the difference is as: 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idx="10"/>
          </p:nvPr>
        </p:nvSpPr>
        <p:spPr>
          <a:xfrm>
            <a:off x="1161415" y="5605780"/>
            <a:ext cx="819785" cy="4667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110">
                <a:solidFill>
                  <a:srgbClr val="000000"/>
                </a:solidFill>
                <a:latin typeface="Times New Roman" panose="02020603050405020304" pitchFamily="1"/>
              </a:rPr>
              <a:t>∆E = 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>
          <a:xfrm>
            <a:off x="7377430" y="5605780"/>
            <a:ext cx="442595" cy="4667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20">
                <a:solidFill>
                  <a:srgbClr val="000000"/>
                </a:solidFill>
                <a:latin typeface="Times New Roman" panose="02020603050405020304" pitchFamily="1"/>
              </a:rPr>
              <a:t>... 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idx="10"/>
          </p:nvPr>
        </p:nvSpPr>
        <p:spPr>
          <a:xfrm>
            <a:off x="6221095" y="5605780"/>
            <a:ext cx="1057275" cy="4667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175">
                <a:solidFill>
                  <a:srgbClr val="000000"/>
                </a:solidFill>
                <a:latin typeface="Times New Roman" panose="02020603050405020304" pitchFamily="1"/>
              </a:rPr>
              <a:t>1, 2, 3</a:t>
            </a:r>
            <a:r>
              <a:rPr lang="en-US" sz="3200" spc="-40">
                <a:solidFill>
                  <a:srgbClr val="000000"/>
                </a:solidFill>
                <a:latin typeface="Times New Roman" panose="02020603050405020304" pitchFamily="1"/>
              </a:rPr>
              <a:t>, 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0"/>
          </p:nvPr>
        </p:nvSpPr>
        <p:spPr>
          <a:xfrm>
            <a:off x="2084705" y="5561965"/>
            <a:ext cx="3983990" cy="6159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3340" rIns="0" bIns="0" anchor="t">
            <a:normAutofit fontScale="95000"/>
          </a:bodyPr>
          <a:lstStyle/>
          <a:p>
            <a:pPr marL="0" marR="0" indent="0" algn="l">
              <a:lnSpc>
                <a:spcPts val="3800"/>
              </a:lnSpc>
              <a:spcAft>
                <a:spcPts val="545"/>
              </a:spcAft>
            </a:pPr>
            <a:r>
              <a:rPr lang="en-US" sz="3200" spc="-5">
                <a:solidFill>
                  <a:srgbClr val="000000"/>
                </a:solidFill>
                <a:latin typeface="Times New Roman" panose="02020603050405020304" pitchFamily="1"/>
              </a:rPr>
              <a:t>h ν </a:t>
            </a:r>
            <a:r>
              <a:rPr lang="en-US" sz="3200" spc="-35">
                <a:solidFill>
                  <a:srgbClr val="000000"/>
                </a:solidFill>
                <a:latin typeface="Times New Roman" panose="02020603050405020304" pitchFamily="1"/>
              </a:rPr>
              <a:t>= </a:t>
            </a:r>
            <a:r>
              <a:rPr lang="en-US" sz="3100" b="1" spc="-35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35" baseline="-25000">
                <a:solidFill>
                  <a:srgbClr val="000000"/>
                </a:solidFill>
                <a:latin typeface="Calibri" panose="02020603050405020304" pitchFamily="2"/>
              </a:rPr>
              <a:t>n</a:t>
            </a:r>
            <a:r>
              <a:rPr lang="en-US" sz="3200" spc="-35">
                <a:solidFill>
                  <a:srgbClr val="000000"/>
                </a:solidFill>
                <a:latin typeface="Times New Roman" panose="02020603050405020304" pitchFamily="1"/>
              </a:rPr>
              <a:t> - </a:t>
            </a:r>
            <a:r>
              <a:rPr lang="en-US" sz="3100" b="1" spc="-35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35" baseline="-25000">
                <a:solidFill>
                  <a:srgbClr val="000000"/>
                </a:solidFill>
                <a:latin typeface="Calibri" panose="02020603050405020304" pitchFamily="2"/>
              </a:rPr>
              <a:t>0</a:t>
            </a:r>
            <a:r>
              <a:rPr lang="en-US" sz="3200" spc="-35">
                <a:solidFill>
                  <a:srgbClr val="000000"/>
                </a:solidFill>
                <a:latin typeface="Times New Roman" panose="02020603050405020304" pitchFamily="1"/>
              </a:rPr>
              <a:t> where (n = 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0"/>
          </p:nvPr>
        </p:nvSpPr>
        <p:spPr>
          <a:xfrm>
            <a:off x="7915910" y="5605780"/>
            <a:ext cx="581660" cy="4679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100">
                <a:solidFill>
                  <a:srgbClr val="000000"/>
                </a:solidFill>
                <a:latin typeface="Times New Roman" panose="02020603050405020304" pitchFamily="1"/>
              </a:rPr>
              <a:t>etc) 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idx="10"/>
          </p:nvPr>
        </p:nvSpPr>
        <p:spPr>
          <a:xfrm>
            <a:off x="1121410" y="6203315"/>
            <a:ext cx="820420" cy="4667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>
            <a:normAutofit fontScale="950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-55">
                <a:solidFill>
                  <a:srgbClr val="000000"/>
                </a:solidFill>
                <a:latin typeface="Times New Roman" panose="02020603050405020304" pitchFamily="1"/>
              </a:rPr>
              <a:t>∆E = 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idx="10"/>
          </p:nvPr>
        </p:nvSpPr>
        <p:spPr>
          <a:xfrm>
            <a:off x="2060575" y="6209030"/>
            <a:ext cx="3017520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/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-45">
                <a:solidFill>
                  <a:srgbClr val="000000"/>
                </a:solidFill>
                <a:latin typeface="Times New Roman" panose="02020603050405020304" pitchFamily="1"/>
              </a:rPr>
              <a:t>35 to 71 kcal/mole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7016750" cy="658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90000"/>
          </a:bodyPr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4250" b="1" spc="145">
                <a:solidFill>
                  <a:srgbClr val="000000"/>
                </a:solidFill>
                <a:latin typeface="Calibri" panose="02020603050405020304" pitchFamily="2"/>
              </a:rPr>
              <a:t>Interaction of EMR with matter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32790" y="1393190"/>
            <a:ext cx="384810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0">
                <a:solidFill>
                  <a:srgbClr val="000000"/>
                </a:solidFill>
                <a:latin typeface="Calibri" panose="02020603050405020304" pitchFamily="2"/>
              </a:rPr>
              <a:t>2.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295400" y="1393190"/>
            <a:ext cx="420306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90">
                <a:solidFill>
                  <a:srgbClr val="000000"/>
                </a:solidFill>
                <a:latin typeface="Calibri" panose="02020603050405020304" pitchFamily="2"/>
              </a:rPr>
              <a:t>Vibrational Energy Levels: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95655" y="1975485"/>
            <a:ext cx="1285875" cy="469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320040" algn="l">
              <a:lnSpc>
                <a:spcPts val="3700"/>
              </a:lnSpc>
              <a:spcAft>
                <a:spcPts val="15"/>
              </a:spcAft>
              <a:buFont typeface="Symbol"/>
              <a:buChar char="·"/>
            </a:pPr>
            <a:r>
              <a:rPr lang="en-US" sz="3100" b="1" spc="40">
                <a:solidFill>
                  <a:srgbClr val="000000"/>
                </a:solidFill>
                <a:latin typeface="Calibri" panose="02020603050405020304" pitchFamily="2"/>
              </a:rPr>
              <a:t>These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7281545" y="1978660"/>
            <a:ext cx="160972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50">
                <a:solidFill>
                  <a:srgbClr val="000000"/>
                </a:solidFill>
                <a:latin typeface="Calibri" panose="02020603050405020304" pitchFamily="2"/>
              </a:rPr>
              <a:t>electronic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2334895" y="1978660"/>
            <a:ext cx="134683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35">
                <a:solidFill>
                  <a:srgbClr val="000000"/>
                </a:solidFill>
                <a:latin typeface="Calibri" panose="02020603050405020304" pitchFamily="2"/>
              </a:rPr>
              <a:t>are less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3940810" y="1978660"/>
            <a:ext cx="306959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90">
                <a:solidFill>
                  <a:srgbClr val="000000"/>
                </a:solidFill>
                <a:latin typeface="Calibri" panose="02020603050405020304" pitchFamily="2"/>
              </a:rPr>
              <a:t>energy level than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36650" y="2466340"/>
            <a:ext cx="220726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0"/>
              </a:spcAft>
            </a:pPr>
            <a:r>
              <a:rPr lang="en-US" sz="3100" b="1" spc="50">
                <a:solidFill>
                  <a:srgbClr val="000000"/>
                </a:solidFill>
                <a:latin typeface="Calibri" panose="02020603050405020304" pitchFamily="2"/>
              </a:rPr>
              <a:t>energy levels.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732790" y="3385820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8382000" y="3343910"/>
            <a:ext cx="502920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-105">
                <a:solidFill>
                  <a:srgbClr val="000000"/>
                </a:solidFill>
                <a:latin typeface="Calibri" panose="02020603050405020304" pitchFamily="2"/>
              </a:rPr>
              <a:t>are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7089775" y="3343910"/>
            <a:ext cx="88963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-40">
                <a:solidFill>
                  <a:srgbClr val="000000"/>
                </a:solidFill>
                <a:latin typeface="Calibri" panose="02020603050405020304" pitchFamily="2"/>
              </a:rPr>
              <a:t>levels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3752215" y="3343910"/>
            <a:ext cx="293179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5"/>
              </a:spcAft>
            </a:pPr>
            <a:r>
              <a:rPr lang="en-US" sz="3100" b="1" spc="235">
                <a:solidFill>
                  <a:srgbClr val="000000"/>
                </a:solidFill>
                <a:latin typeface="Calibri" panose="02020603050405020304" pitchFamily="2"/>
              </a:rPr>
              <a:t>between energy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118870" y="3343910"/>
            <a:ext cx="222186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5"/>
              </a:spcAft>
            </a:pPr>
            <a:r>
              <a:rPr lang="en-US" sz="3100" b="1" spc="275">
                <a:solidFill>
                  <a:srgbClr val="000000"/>
                </a:solidFill>
                <a:latin typeface="Calibri" panose="02020603050405020304" pitchFamily="2"/>
              </a:rPr>
              <a:t>The spacing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1146175" y="3831590"/>
            <a:ext cx="658685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ctr">
              <a:lnSpc>
                <a:spcPts val="3200"/>
              </a:lnSpc>
              <a:spcAft>
                <a:spcPts val="0"/>
              </a:spcAft>
            </a:pPr>
            <a:r>
              <a:rPr lang="en-US" sz="3100" b="1" spc="90">
                <a:solidFill>
                  <a:srgbClr val="000000"/>
                </a:solidFill>
                <a:latin typeface="Calibri" panose="02020603050405020304" pitchFamily="2"/>
              </a:rPr>
              <a:t>relatively small i.e. 0.01 to 10 kcal/mole.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732790" y="5043805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1136650" y="5001895"/>
            <a:ext cx="774827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65">
                <a:solidFill>
                  <a:srgbClr val="000000"/>
                </a:solidFill>
                <a:latin typeface="Calibri" panose="02020603050405020304" pitchFamily="2"/>
              </a:rPr>
              <a:t>e.g. when IR radiation is absorbed, molecules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1136650" y="5489575"/>
            <a:ext cx="398716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310">
                <a:solidFill>
                  <a:srgbClr val="000000"/>
                </a:solidFill>
                <a:latin typeface="Calibri" panose="02020603050405020304" pitchFamily="2"/>
              </a:rPr>
              <a:t>are excited from one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7516495" y="5489575"/>
            <a:ext cx="136842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60">
                <a:solidFill>
                  <a:srgbClr val="000000"/>
                </a:solidFill>
                <a:latin typeface="Calibri" panose="02020603050405020304" pitchFamily="2"/>
              </a:rPr>
              <a:t>level to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5434330" y="5489575"/>
            <a:ext cx="173164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40">
                <a:solidFill>
                  <a:srgbClr val="000000"/>
                </a:solidFill>
                <a:latin typeface="Calibri" panose="02020603050405020304" pitchFamily="2"/>
              </a:rPr>
              <a:t>vibrational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0"/>
          </p:nvPr>
        </p:nvSpPr>
        <p:spPr>
          <a:xfrm>
            <a:off x="1134110" y="5977255"/>
            <a:ext cx="730250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05">
                <a:solidFill>
                  <a:srgbClr val="000000"/>
                </a:solidFill>
                <a:latin typeface="Calibri" panose="02020603050405020304" pitchFamily="2"/>
              </a:rPr>
              <a:t>another or it vibrates with higher amplitude.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 w="0" cmpd="sng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0" tIns="0" rIns="0" bIns="0" anchor="t"/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74930" y="0"/>
            <a:ext cx="86487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3038475" y="2272030"/>
            <a:ext cx="5699125" cy="1314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18745" rIns="0" bIns="0" anchor="t"/>
          <a:lstStyle/>
          <a:p>
            <a:pPr marL="0" marR="0" indent="0" algn="ctr">
              <a:lnSpc>
                <a:spcPts val="4600"/>
              </a:lnSpc>
              <a:spcAft>
                <a:spcPts val="590"/>
              </a:spcAft>
            </a:pPr>
            <a:r>
              <a:rPr lang="en-US" sz="4450" b="1" spc="-85" dirty="0">
                <a:solidFill>
                  <a:srgbClr val="003300"/>
                </a:solidFill>
                <a:latin typeface="Bookman Old Style" panose="02050604050505020204" pitchFamily="18" charset="0"/>
              </a:rPr>
              <a:t>UV / V</a:t>
            </a:r>
            <a:r>
              <a:rPr lang="en-US" sz="3550" b="1" spc="-105" dirty="0">
                <a:solidFill>
                  <a:srgbClr val="003300"/>
                </a:solidFill>
                <a:latin typeface="Bookman Old Style" panose="02050604050505020204" pitchFamily="18" charset="0"/>
              </a:rPr>
              <a:t>ISIBLE </a:t>
            </a:r>
            <a:r>
              <a:rPr lang="en-US" sz="4450" b="1" spc="-85" dirty="0">
                <a:solidFill>
                  <a:srgbClr val="003300"/>
                </a:solidFill>
                <a:latin typeface="Bookman Old Style" panose="02050604050505020204" pitchFamily="18" charset="0"/>
              </a:rPr>
              <a:t>S</a:t>
            </a:r>
            <a:r>
              <a:rPr lang="en-US" sz="3550" b="1" spc="-105" dirty="0">
                <a:solidFill>
                  <a:srgbClr val="003300"/>
                </a:solidFill>
                <a:latin typeface="Bookman Old Style" panose="02050604050505020204" pitchFamily="18" charset="0"/>
              </a:rPr>
              <a:t>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5076825" y="4063365"/>
            <a:ext cx="3571875" cy="3625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2070" rIns="0" bIns="0" anchor="t">
            <a:normAutofit fontScale="95000"/>
          </a:bodyPr>
          <a:lstStyle/>
          <a:p>
            <a:pPr marL="0" marR="0" indent="0" algn="l">
              <a:lnSpc>
                <a:spcPts val="2400"/>
              </a:lnSpc>
              <a:spcAft>
                <a:spcPts val="0"/>
              </a:spcAft>
            </a:pPr>
            <a:r>
              <a:rPr lang="en-US" sz="2550" b="1" spc="-60" dirty="0">
                <a:solidFill>
                  <a:srgbClr val="C00000"/>
                </a:solidFill>
                <a:latin typeface="Sitka Small" panose="02000505000000020004" pitchFamily="2" charset="0"/>
              </a:rPr>
              <a:t>Dr. A. Mushira Banu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4399280" y="4581206"/>
            <a:ext cx="3872653" cy="105759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2070" rIns="0" bIns="0" anchor="t">
            <a:noAutofit/>
          </a:bodyPr>
          <a:lstStyle/>
          <a:p>
            <a:pPr marL="0" marR="0" indent="0" algn="l">
              <a:lnSpc>
                <a:spcPts val="2500"/>
              </a:lnSpc>
              <a:spcAft>
                <a:spcPts val="50"/>
              </a:spcAft>
            </a:pPr>
            <a:r>
              <a:rPr lang="en-US" spc="-45" dirty="0">
                <a:solidFill>
                  <a:srgbClr val="009900"/>
                </a:solidFill>
                <a:latin typeface="Sitka Small" panose="02000505000000020004" pitchFamily="2" charset="0"/>
              </a:rPr>
              <a:t>Assistant Professor of Chemistry</a:t>
            </a:r>
          </a:p>
          <a:p>
            <a:pPr marL="0" marR="0" indent="0" algn="l">
              <a:lnSpc>
                <a:spcPts val="2500"/>
              </a:lnSpc>
              <a:spcAft>
                <a:spcPts val="50"/>
              </a:spcAft>
            </a:pPr>
            <a:r>
              <a:rPr lang="en-US" spc="-45" dirty="0">
                <a:solidFill>
                  <a:srgbClr val="009900"/>
                </a:solidFill>
                <a:latin typeface="Sitka Small" panose="02000505000000020004" pitchFamily="2" charset="0"/>
              </a:rPr>
              <a:t>Jamal Mohamed College</a:t>
            </a:r>
          </a:p>
          <a:p>
            <a:pPr marL="0" marR="0" indent="0" algn="l">
              <a:lnSpc>
                <a:spcPts val="2500"/>
              </a:lnSpc>
              <a:spcAft>
                <a:spcPts val="50"/>
              </a:spcAft>
            </a:pPr>
            <a:r>
              <a:rPr lang="en-US" spc="-45" dirty="0">
                <a:solidFill>
                  <a:srgbClr val="009900"/>
                </a:solidFill>
                <a:latin typeface="Sitka Small" panose="02000505000000020004" pitchFamily="2" charset="0"/>
              </a:rPr>
              <a:t>Trichy - 20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5282ED-72D8-42DC-846D-79267E580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4"/>
    </mc:Choice>
    <mc:Fallback xmlns="">
      <p:transition spd="slow" advTm="1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0DAEBF-366A-4375-A79B-98E732EFC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pic>
        <p:nvPicPr>
          <p:cNvPr id="3" name="Picture 2" descr="Thank You Ppt PowerPoint Presentation Professional Format ...">
            <a:extLst>
              <a:ext uri="{FF2B5EF4-FFF2-40B4-BE49-F238E27FC236}">
                <a16:creationId xmlns:a16="http://schemas.microsoft.com/office/drawing/2014/main" id="{D5537D5A-5E6C-FD5D-632A-7A18B869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8" y="750771"/>
            <a:ext cx="7621384" cy="5178391"/>
          </a:xfrm>
          <a:prstGeom prst="roundRect">
            <a:avLst>
              <a:gd name="adj" fmla="val 16667"/>
            </a:avLst>
          </a:prstGeom>
          <a:ln>
            <a:solidFill>
              <a:srgbClr val="008000"/>
            </a:solidFill>
          </a:ln>
          <a:effectLst>
            <a:glow rad="127000">
              <a:srgbClr val="008000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brightRoom" dir="t"/>
          </a:scene3d>
          <a:sp3d contourW="12700" prstMaterial="powder">
            <a:bevelT w="381000" h="114300" prst="divot"/>
            <a:contourClr>
              <a:srgbClr val="007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4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5"/>
    </mc:Choice>
    <mc:Fallback xmlns="">
      <p:transition spd="slow" advTm="4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66"/>
          </a:solidFill>
          <a:ln w="0" cmpd="sng">
            <a:noFill/>
            <a:prstDash val="solid"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0" tIns="0" rIns="0" bIns="0" anchor="t"/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1419225" y="3497580"/>
            <a:ext cx="4524375" cy="12166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9695" rIns="0" bIns="0" anchor="t"/>
          <a:lstStyle/>
          <a:p>
            <a:pPr marL="0" marR="0" indent="0" algn="r">
              <a:lnSpc>
                <a:spcPts val="7400"/>
              </a:lnSpc>
              <a:spcAft>
                <a:spcPts val="0"/>
              </a:spcAft>
            </a:pPr>
            <a:r>
              <a:rPr lang="en-US" sz="7150" b="1" spc="-65" dirty="0">
                <a:solidFill>
                  <a:srgbClr val="A50021"/>
                </a:solidFill>
                <a:latin typeface="Baskerville Old Face" panose="02020602080505020303" pitchFamily="18" charset="0"/>
              </a:rPr>
              <a:t>Principles of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1419225" y="4857750"/>
            <a:ext cx="6302375" cy="8623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525" rIns="0" bIns="0" anchor="t"/>
          <a:lstStyle/>
          <a:p>
            <a:pPr marL="0" marR="0" indent="0" algn="l">
              <a:lnSpc>
                <a:spcPts val="7400"/>
              </a:lnSpc>
              <a:spcAft>
                <a:spcPts val="25"/>
              </a:spcAft>
            </a:pPr>
            <a:r>
              <a:rPr lang="en-US" sz="7150" spc="-75" dirty="0">
                <a:solidFill>
                  <a:srgbClr val="A50021"/>
                </a:solidFill>
                <a:latin typeface="Bodoni MT" panose="02070603080606020203" pitchFamily="18" charset="0"/>
              </a:rPr>
              <a:t>Spectroscopy</a:t>
            </a:r>
            <a:r>
              <a:rPr lang="en-US" sz="7150" spc="-75" dirty="0">
                <a:solidFill>
                  <a:srgbClr val="000000"/>
                </a:solidFill>
                <a:latin typeface="Calibri" panose="02020603050405020304" pitchFamily="2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539E93-CA6F-49C8-AA18-38722CD3B3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8"/>
    </mc:Choice>
    <mc:Fallback xmlns="">
      <p:transition spd="slow" advTm="2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CC66"/>
          </a:solidFill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iblet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5888990" cy="6172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82500" lnSpcReduction="10000"/>
          </a:bodyPr>
          <a:lstStyle/>
          <a:p>
            <a:pPr marL="0" marR="0" indent="0" algn="l">
              <a:lnSpc>
                <a:spcPts val="4500"/>
              </a:lnSpc>
              <a:spcAft>
                <a:spcPts val="20"/>
              </a:spcAft>
            </a:pPr>
            <a:r>
              <a:rPr lang="en-US" sz="4250" b="1" spc="145" dirty="0">
                <a:solidFill>
                  <a:srgbClr val="C00000"/>
                </a:solidFill>
                <a:latin typeface="Britannic Bold" panose="020B0903060703020204" pitchFamily="34" charset="0"/>
              </a:rPr>
              <a:t>Principles of Spectroscopy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32790" y="1435100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118870" y="1353185"/>
            <a:ext cx="7790180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42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50" dirty="0">
                <a:solidFill>
                  <a:srgbClr val="000000"/>
                </a:solidFill>
                <a:latin typeface="Calibri" panose="02020603050405020304" pitchFamily="2"/>
              </a:rPr>
              <a:t>The principle is based on the measurement of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1134110" y="1844040"/>
            <a:ext cx="161734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Autofit/>
          </a:bodyPr>
          <a:lstStyle/>
          <a:p>
            <a:pPr marL="0" marR="0" indent="0" algn="l">
              <a:lnSpc>
                <a:spcPts val="3300"/>
              </a:lnSpc>
              <a:spcAft>
                <a:spcPts val="25"/>
              </a:spcAft>
            </a:pPr>
            <a:r>
              <a:rPr lang="en-US" sz="2800" b="1" spc="25" dirty="0">
                <a:solidFill>
                  <a:srgbClr val="000000"/>
                </a:solidFill>
                <a:latin typeface="Calibri" panose="02020603050405020304" pitchFamily="2"/>
              </a:rPr>
              <a:t>spectrum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3496945" y="1874520"/>
            <a:ext cx="278130" cy="453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2900" b="1" spc="0" dirty="0">
                <a:solidFill>
                  <a:srgbClr val="000000"/>
                </a:solidFill>
                <a:latin typeface="Calibri" panose="02020603050405020304" pitchFamily="2"/>
              </a:rPr>
              <a:t>a</a:t>
            </a:r>
            <a:r>
              <a:rPr lang="en-US" sz="3150" b="1" spc="0" dirty="0">
                <a:solidFill>
                  <a:srgbClr val="000000"/>
                </a:solidFill>
                <a:latin typeface="Calibri" panose="02020603050405020304" pitchFamily="2"/>
              </a:rPr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2896870" y="1844040"/>
            <a:ext cx="454660" cy="483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2900" b="1" spc="180" dirty="0">
                <a:solidFill>
                  <a:srgbClr val="000000"/>
                </a:solidFill>
                <a:latin typeface="Calibri" panose="02020603050405020304" pitchFamily="2"/>
              </a:rPr>
              <a:t>of</a:t>
            </a:r>
            <a:r>
              <a:rPr lang="en-US" sz="3150" b="1" spc="180" dirty="0">
                <a:solidFill>
                  <a:srgbClr val="000000"/>
                </a:solidFill>
                <a:latin typeface="Calibri" panose="02020603050405020304" pitchFamily="2"/>
              </a:rPr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4023360" y="1874520"/>
            <a:ext cx="4873625" cy="4572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82500" lnSpcReduction="10000"/>
          </a:bodyPr>
          <a:lstStyle/>
          <a:p>
            <a:pPr marL="0" marR="0" indent="0" algn="l">
              <a:lnSpc>
                <a:spcPts val="3300"/>
              </a:lnSpc>
              <a:spcAft>
                <a:spcPts val="25"/>
              </a:spcAft>
            </a:pPr>
            <a:r>
              <a:rPr lang="en-US" sz="3150" b="1" spc="240">
                <a:solidFill>
                  <a:srgbClr val="000000"/>
                </a:solidFill>
                <a:latin typeface="Calibri" panose="02020603050405020304" pitchFamily="2"/>
              </a:rPr>
              <a:t>sample containing atoms /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46175" y="2331720"/>
            <a:ext cx="1722120" cy="483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5" dirty="0">
                <a:solidFill>
                  <a:srgbClr val="000000"/>
                </a:solidFill>
                <a:latin typeface="Calibri" panose="02020603050405020304" pitchFamily="2"/>
              </a:rPr>
              <a:t>molecules.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732790" y="3580765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1130935" y="3498850"/>
            <a:ext cx="7766050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4295" rIns="0" bIns="0" anchor="t">
            <a:normAutofit fontScale="82500" lnSpcReduction="10000"/>
          </a:bodyPr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3150" b="1" spc="105">
                <a:solidFill>
                  <a:srgbClr val="000000"/>
                </a:solidFill>
                <a:latin typeface="Calibri" panose="02020603050405020304" pitchFamily="2"/>
              </a:rPr>
              <a:t>Spectrum is a graph of intensity of absorbed or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1136650" y="3989705"/>
            <a:ext cx="1256030" cy="483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-10">
                <a:solidFill>
                  <a:srgbClr val="000000"/>
                </a:solidFill>
                <a:latin typeface="Calibri" panose="02020603050405020304" pitchFamily="2"/>
              </a:rPr>
              <a:t>emitted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2587625" y="3989705"/>
            <a:ext cx="630936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112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30" dirty="0">
                <a:solidFill>
                  <a:srgbClr val="000000"/>
                </a:solidFill>
                <a:latin typeface="Calibri" panose="02020603050405020304" pitchFamily="2"/>
              </a:rPr>
              <a:t>radiation by sample verses frequency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143000" y="4477385"/>
            <a:ext cx="3450590" cy="5886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115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545"/>
              </a:spcAft>
            </a:pPr>
            <a:r>
              <a:rPr lang="en-US" sz="3150" b="1" spc="50">
                <a:solidFill>
                  <a:srgbClr val="000000"/>
                </a:solidFill>
                <a:latin typeface="Calibri" panose="02020603050405020304" pitchFamily="2"/>
              </a:rPr>
              <a:t>(ν) or wavelength (λ).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795655" y="5674995"/>
            <a:ext cx="2581275" cy="543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320040" algn="l">
              <a:lnSpc>
                <a:spcPts val="3700"/>
              </a:lnSpc>
              <a:spcAft>
                <a:spcPts val="575"/>
              </a:spcAft>
              <a:buFont typeface="Symbol"/>
              <a:buChar char="·"/>
            </a:pPr>
            <a:r>
              <a:rPr lang="en-US" sz="3150" b="1" spc="75" dirty="0">
                <a:solidFill>
                  <a:srgbClr val="000000"/>
                </a:solidFill>
                <a:latin typeface="Calibri" panose="02020603050405020304" pitchFamily="2"/>
              </a:rPr>
              <a:t>Spectrometer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5029200" y="5678170"/>
            <a:ext cx="1795145" cy="453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30">
                <a:solidFill>
                  <a:srgbClr val="000000"/>
                </a:solidFill>
                <a:latin typeface="Calibri" panose="02020603050405020304" pitchFamily="2"/>
              </a:rPr>
              <a:t>instrument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3724910" y="5678170"/>
            <a:ext cx="932180" cy="4533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0640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210">
                <a:solidFill>
                  <a:srgbClr val="000000"/>
                </a:solidFill>
                <a:latin typeface="Calibri" panose="02020603050405020304" pitchFamily="2"/>
              </a:rPr>
              <a:t>is an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7171690" y="5645150"/>
            <a:ext cx="1713230" cy="4902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66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204">
                <a:solidFill>
                  <a:srgbClr val="000000"/>
                </a:solidFill>
                <a:latin typeface="Calibri" panose="02020603050405020304" pitchFamily="2"/>
              </a:rPr>
              <a:t>design to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1146175" y="6218555"/>
            <a:ext cx="6367145" cy="404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82500" lnSpcReduction="1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50" b="1" spc="100">
                <a:solidFill>
                  <a:srgbClr val="000000"/>
                </a:solidFill>
                <a:latin typeface="Calibri" panose="02020603050405020304" pitchFamily="2"/>
              </a:rPr>
              <a:t>measure the spectrum of a compound.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4FB2A1-BDEE-40F6-A5FA-DFD9567740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24"/>
    </mc:Choice>
    <mc:Fallback xmlns="">
      <p:transition spd="slow" advTm="5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300"/>
          </a:solidFill>
          <a:ln w="0" cmpd="sng">
            <a:noFill/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0" tIns="0" rIns="0" bIns="0" anchor="t"/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54964"/>
            <a:ext cx="6817360" cy="639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3340" rIns="0" bIns="0" anchor="t"/>
          <a:lstStyle/>
          <a:p>
            <a:pPr marL="0" marR="0" indent="0" algn="l">
              <a:lnSpc>
                <a:spcPts val="4500"/>
              </a:lnSpc>
              <a:spcAft>
                <a:spcPts val="20"/>
              </a:spcAft>
            </a:pPr>
            <a:r>
              <a:rPr lang="en-US" sz="4300" spc="-10" dirty="0">
                <a:solidFill>
                  <a:srgbClr val="A50021"/>
                </a:solidFill>
                <a:latin typeface="Britannic Bold" panose="020B0903060703020204" pitchFamily="34" charset="0"/>
              </a:rPr>
              <a:t>Principles of Spectroscopy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44855" y="1381125"/>
            <a:ext cx="37274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-90" dirty="0">
                <a:solidFill>
                  <a:srgbClr val="000000"/>
                </a:solidFill>
                <a:latin typeface="Calibri" panose="02020603050405020304" pitchFamily="2"/>
              </a:rPr>
              <a:t>1.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295399" y="1381125"/>
            <a:ext cx="5012267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b="1" spc="-35" dirty="0">
                <a:solidFill>
                  <a:srgbClr val="002060"/>
                </a:solidFill>
                <a:latin typeface="Calibri" panose="02020603050405020304" pitchFamily="2"/>
              </a:rPr>
              <a:t>Absorption Spectroscopy:</a:t>
            </a:r>
            <a:r>
              <a:rPr lang="en-US" sz="3200" spc="-35" dirty="0">
                <a:solidFill>
                  <a:srgbClr val="002060"/>
                </a:solidFill>
                <a:latin typeface="Calibri" panose="02020603050405020304" pitchFamily="2"/>
              </a:rPr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95655" y="1963420"/>
            <a:ext cx="2496185" cy="562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320040" algn="l">
              <a:lnSpc>
                <a:spcPts val="3900"/>
              </a:lnSpc>
              <a:spcAft>
                <a:spcPts val="555"/>
              </a:spcAft>
              <a:buFont typeface="Symbol"/>
              <a:buChar char="·"/>
            </a:pPr>
            <a:r>
              <a:rPr lang="en-US" sz="3200" spc="-5" dirty="0">
                <a:solidFill>
                  <a:srgbClr val="000000"/>
                </a:solidFill>
                <a:latin typeface="Calibri" panose="02020603050405020304" pitchFamily="2"/>
              </a:rPr>
              <a:t>An analytical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8171815" y="1966595"/>
            <a:ext cx="701040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-170">
                <a:solidFill>
                  <a:srgbClr val="000000"/>
                </a:solidFill>
                <a:latin typeface="Calibri" panose="02020603050405020304" pitchFamily="2"/>
              </a:rPr>
              <a:t>with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3502025" y="1966595"/>
            <a:ext cx="446849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20">
                <a:solidFill>
                  <a:srgbClr val="000000"/>
                </a:solidFill>
                <a:latin typeface="Calibri" panose="02020603050405020304" pitchFamily="2"/>
              </a:rPr>
              <a:t>technique which concerns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1124585" y="2526030"/>
            <a:ext cx="53340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3200" spc="-180">
                <a:solidFill>
                  <a:srgbClr val="000000"/>
                </a:solidFill>
                <a:latin typeface="Calibri" panose="02020603050405020304" pitchFamily="2"/>
              </a:rPr>
              <a:t>the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8514080" y="2454275"/>
            <a:ext cx="45529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85">
                <a:solidFill>
                  <a:srgbClr val="000000"/>
                </a:solidFill>
                <a:latin typeface="Calibri" panose="02020603050405020304" pitchFamily="2"/>
              </a:rPr>
              <a:t>of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5152390" y="2454275"/>
            <a:ext cx="45783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90">
                <a:solidFill>
                  <a:srgbClr val="000000"/>
                </a:solidFill>
                <a:latin typeface="Calibri" panose="02020603050405020304" pitchFamily="2"/>
              </a:rPr>
              <a:t>of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2310130" y="2526030"/>
            <a:ext cx="227076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3200" spc="-90">
                <a:solidFill>
                  <a:srgbClr val="000000"/>
                </a:solidFill>
                <a:latin typeface="Calibri" panose="02020603050405020304" pitchFamily="2"/>
              </a:rPr>
              <a:t>measurement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6172200" y="2454275"/>
            <a:ext cx="174942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20"/>
              </a:spcAft>
            </a:pPr>
            <a:r>
              <a:rPr lang="en-US" sz="3200" spc="-90">
                <a:solidFill>
                  <a:srgbClr val="000000"/>
                </a:solidFill>
                <a:latin typeface="Calibri" panose="02020603050405020304" pitchFamily="2"/>
              </a:rPr>
              <a:t>absorption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1136650" y="2941955"/>
            <a:ext cx="4312920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3200" spc="-45">
                <a:solidFill>
                  <a:srgbClr val="000000"/>
                </a:solidFill>
                <a:latin typeface="Calibri" panose="02020603050405020304" pitchFamily="2"/>
              </a:rPr>
              <a:t>electromagnetic radiation.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732790" y="4131310"/>
            <a:ext cx="229235" cy="467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/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3213735" y="4112260"/>
            <a:ext cx="226060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Calibri" panose="02020603050405020304" pitchFamily="2"/>
              </a:rPr>
              <a:t>-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1136650" y="4112260"/>
            <a:ext cx="200596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3200" spc="-55" dirty="0">
                <a:solidFill>
                  <a:srgbClr val="000000"/>
                </a:solidFill>
                <a:latin typeface="Calibri" panose="02020603050405020304" pitchFamily="2"/>
              </a:rPr>
              <a:t>e.g. UV (185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3502025" y="4112260"/>
            <a:ext cx="5370830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300"/>
              </a:lnSpc>
              <a:spcAft>
                <a:spcPts val="10"/>
              </a:spcAft>
            </a:pPr>
            <a:r>
              <a:rPr lang="en-US" sz="3200" spc="-5">
                <a:solidFill>
                  <a:srgbClr val="000000"/>
                </a:solidFill>
                <a:latin typeface="Calibri" panose="02020603050405020304" pitchFamily="2"/>
              </a:rPr>
              <a:t>400 nm) / Visible (400 - 800 nm)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1130935" y="4599940"/>
            <a:ext cx="5888355" cy="4629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-35">
                <a:solidFill>
                  <a:srgbClr val="000000"/>
                </a:solidFill>
                <a:latin typeface="Calibri" panose="02020603050405020304" pitchFamily="2"/>
              </a:rPr>
              <a:t>Spectroscopy, IR Spectroscopy (0.76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7072630" y="4599940"/>
            <a:ext cx="226060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5720" rIns="0" bIns="0" anchor="t"/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Calibri" panose="02020603050405020304" pitchFamily="2"/>
              </a:rPr>
              <a:t>-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7372985" y="4572000"/>
            <a:ext cx="1122045" cy="5537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660" rIns="0" bIns="0" anchor="t"/>
          <a:lstStyle/>
          <a:p>
            <a:pPr marL="0" marR="0" indent="0" algn="l">
              <a:lnSpc>
                <a:spcPts val="3300"/>
              </a:lnSpc>
              <a:spcAft>
                <a:spcPts val="480"/>
              </a:spcAft>
            </a:pPr>
            <a:r>
              <a:rPr lang="en-US" sz="3200" spc="-170">
                <a:solidFill>
                  <a:srgbClr val="000000"/>
                </a:solidFill>
                <a:latin typeface="Calibri" panose="02020603050405020304" pitchFamily="2"/>
              </a:rPr>
              <a:t>15 </a:t>
            </a:r>
            <a:r>
              <a:rPr lang="en-US" sz="3150" spc="-170">
                <a:solidFill>
                  <a:srgbClr val="000000"/>
                </a:solidFill>
                <a:latin typeface="Calibri" panose="02020603050405020304" pitchFamily="2"/>
              </a:rPr>
              <a:t>μ</a:t>
            </a:r>
            <a:r>
              <a:rPr lang="en-US" sz="3200" spc="-170">
                <a:solidFill>
                  <a:srgbClr val="000000"/>
                </a:solidFill>
                <a:latin typeface="Calibri" panose="02020603050405020304" pitchFamily="2"/>
              </a:rPr>
              <a:t>m)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B22C86-5B88-420E-8CE5-F3B807D4A3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5"/>
    </mc:Choice>
    <mc:Fallback xmlns="">
      <p:transition spd="slow" advTm="9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99FF"/>
          </a:solidFill>
          <a:ln w="0" cmpd="sng">
            <a:noFill/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0" tIns="0" rIns="0" bIns="0" anchor="t">
            <a:normAutofit fontScale="97500"/>
          </a:bodyPr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onvex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5888990" cy="6172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82500" lnSpcReduction="10000"/>
          </a:bodyPr>
          <a:lstStyle/>
          <a:p>
            <a:pPr marL="0" marR="0" indent="0" algn="l">
              <a:lnSpc>
                <a:spcPts val="4500"/>
              </a:lnSpc>
              <a:spcAft>
                <a:spcPts val="20"/>
              </a:spcAft>
            </a:pPr>
            <a:r>
              <a:rPr lang="en-US" sz="4250" b="1" spc="145" dirty="0">
                <a:solidFill>
                  <a:srgbClr val="FF5050"/>
                </a:solidFill>
                <a:latin typeface="Bodoni MT" panose="02070603080606020203" pitchFamily="18" charset="0"/>
              </a:rPr>
              <a:t>Principles of Spectroscopy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32790" y="1393190"/>
            <a:ext cx="384810" cy="4476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0">
                <a:solidFill>
                  <a:srgbClr val="000000"/>
                </a:solidFill>
                <a:latin typeface="Calibri" panose="02020603050405020304" pitchFamily="2"/>
              </a:rPr>
              <a:t>2.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322705" y="1393190"/>
            <a:ext cx="4966335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5" dirty="0">
                <a:solidFill>
                  <a:srgbClr val="002060"/>
                </a:solidFill>
                <a:latin typeface="Britannic Bold" panose="020B0903060703020204" pitchFamily="34" charset="0"/>
              </a:rPr>
              <a:t>Emission Spectroscopy: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1176655" y="1935480"/>
            <a:ext cx="746760" cy="5162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>
            <a:normAutofit fontScale="97500"/>
          </a:bodyPr>
          <a:lstStyle/>
          <a:p>
            <a:pPr marL="0" marR="0" indent="320040" algn="l">
              <a:lnSpc>
                <a:spcPts val="3800"/>
              </a:lnSpc>
              <a:spcAft>
                <a:spcPts val="10"/>
              </a:spcAft>
              <a:buFont typeface="Symbol"/>
              <a:buChar char="·"/>
            </a:pPr>
            <a:r>
              <a:rPr lang="en-US" sz="3100" b="1" spc="-125">
                <a:solidFill>
                  <a:srgbClr val="000000"/>
                </a:solidFill>
                <a:latin typeface="Calibri" panose="02020603050405020304" pitchFamily="2"/>
              </a:rPr>
              <a:t>An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5779135" y="1938655"/>
            <a:ext cx="309372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65">
                <a:solidFill>
                  <a:srgbClr val="000000"/>
                </a:solidFill>
                <a:latin typeface="Calibri" panose="02020603050405020304" pitchFamily="2"/>
              </a:rPr>
              <a:t>in which emission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3910330" y="1938655"/>
            <a:ext cx="1640205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ctr">
              <a:lnSpc>
                <a:spcPts val="3200"/>
              </a:lnSpc>
              <a:spcAft>
                <a:spcPts val="0"/>
              </a:spcAft>
            </a:pPr>
            <a:r>
              <a:rPr lang="en-US" sz="3100" b="1" spc="70">
                <a:solidFill>
                  <a:srgbClr val="000000"/>
                </a:solidFill>
                <a:latin typeface="Calibri" panose="02020603050405020304" pitchFamily="2"/>
              </a:rPr>
              <a:t>technique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2155190" y="1938655"/>
            <a:ext cx="1529715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20">
                <a:solidFill>
                  <a:srgbClr val="000000"/>
                </a:solidFill>
                <a:latin typeface="Calibri" panose="02020603050405020304" pitchFamily="2"/>
              </a:rPr>
              <a:t>analytical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524000" y="2451735"/>
            <a:ext cx="448310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0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-100">
                <a:solidFill>
                  <a:srgbClr val="000000"/>
                </a:solidFill>
                <a:latin typeface="Calibri" panose="02020603050405020304" pitchFamily="2"/>
              </a:rPr>
              <a:t>(of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4910455" y="2429510"/>
            <a:ext cx="2103120" cy="4845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02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35">
                <a:solidFill>
                  <a:srgbClr val="000000"/>
                </a:solidFill>
                <a:latin typeface="Calibri" panose="02020603050405020304" pitchFamily="2"/>
              </a:rPr>
              <a:t>radiation) is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2258695" y="2429510"/>
            <a:ext cx="234378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02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0"/>
              </a:spcAft>
            </a:pPr>
            <a:r>
              <a:rPr lang="en-US" sz="3100" b="1" spc="275" dirty="0">
                <a:solidFill>
                  <a:srgbClr val="000000"/>
                </a:solidFill>
                <a:latin typeface="Calibri" panose="02020603050405020304" pitchFamily="2"/>
              </a:rPr>
              <a:t>a particle or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7324090" y="2426335"/>
            <a:ext cx="1548765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0"/>
              </a:spcAft>
            </a:pPr>
            <a:r>
              <a:rPr lang="en-US" sz="3100" b="1" spc="35">
                <a:solidFill>
                  <a:srgbClr val="000000"/>
                </a:solidFill>
                <a:latin typeface="Calibri" panose="02020603050405020304" pitchFamily="2"/>
              </a:rPr>
              <a:t>dispersed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1515110" y="2917190"/>
            <a:ext cx="735774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302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55">
                <a:solidFill>
                  <a:srgbClr val="000000"/>
                </a:solidFill>
                <a:latin typeface="Calibri" panose="02020603050405020304" pitchFamily="2"/>
              </a:rPr>
              <a:t>according to some property of the emission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515110" y="3404870"/>
            <a:ext cx="667512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0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14">
                <a:solidFill>
                  <a:srgbClr val="000000"/>
                </a:solidFill>
                <a:latin typeface="Calibri" panose="02020603050405020304" pitchFamily="2"/>
              </a:rPr>
              <a:t>&amp; the amount of dispersion is measured.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1176655" y="4608830"/>
            <a:ext cx="4169410" cy="546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320040" algn="l">
              <a:lnSpc>
                <a:spcPts val="3700"/>
              </a:lnSpc>
              <a:spcAft>
                <a:spcPts val="515"/>
              </a:spcAft>
              <a:buFont typeface="Symbol"/>
              <a:buChar char="·"/>
            </a:pPr>
            <a:r>
              <a:rPr lang="en-US" sz="3100" b="1" spc="114" dirty="0">
                <a:solidFill>
                  <a:srgbClr val="000000"/>
                </a:solidFill>
                <a:latin typeface="Calibri" panose="02020603050405020304" pitchFamily="2"/>
              </a:rPr>
              <a:t>e.g. Mass Spectroscopy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2FAC81-51D9-45C1-A1BA-EBB44C1D4A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02"/>
    </mc:Choice>
    <mc:Fallback xmlns="">
      <p:transition spd="slow" advTm="46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90099"/>
          </a:solidFill>
          <a:ln w="0" cmpd="sng">
            <a:solidFill>
              <a:srgbClr val="33CCFF"/>
            </a:solidFill>
            <a:prstDash val="solid"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0" tIns="0" rIns="0" bIns="0" anchor="t"/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6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6838950" y="3065780"/>
            <a:ext cx="1466850" cy="10153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6215" rIns="0" bIns="0" anchor="t"/>
          <a:lstStyle/>
          <a:p>
            <a:pPr marL="0" marR="0" indent="0" algn="l">
              <a:lnSpc>
                <a:spcPts val="6400"/>
              </a:lnSpc>
              <a:spcAft>
                <a:spcPts val="0"/>
              </a:spcAft>
            </a:pPr>
            <a:r>
              <a:rPr lang="en-US" sz="6550" spc="-190">
                <a:solidFill>
                  <a:srgbClr val="000000"/>
                </a:solidFill>
                <a:latin typeface="Calibri" panose="02020603050405020304" pitchFamily="2"/>
              </a:rPr>
              <a:t>with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85775" y="2246630"/>
            <a:ext cx="4629150" cy="27419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96215" rIns="0" bIns="0" anchor="t"/>
          <a:lstStyle/>
          <a:p>
            <a:pPr marL="0" marR="0" indent="0" algn="l">
              <a:lnSpc>
                <a:spcPts val="6500"/>
              </a:lnSpc>
              <a:spcAft>
                <a:spcPts val="0"/>
              </a:spcAft>
            </a:pPr>
            <a:r>
              <a:rPr lang="en-US" sz="6550" spc="-60" dirty="0">
                <a:solidFill>
                  <a:srgbClr val="000000"/>
                </a:solidFill>
                <a:latin typeface="Calibri" panose="02020603050405020304" pitchFamily="2"/>
              </a:rPr>
              <a:t>Interaction of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485775" y="3057525"/>
            <a:ext cx="1524000" cy="10236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400"/>
              </a:lnSpc>
              <a:spcAft>
                <a:spcPts val="0"/>
              </a:spcAft>
            </a:pPr>
            <a:r>
              <a:rPr lang="en-US" sz="6550" spc="-350">
                <a:solidFill>
                  <a:srgbClr val="000000"/>
                </a:solidFill>
                <a:latin typeface="Calibri" panose="02020603050405020304" pitchFamily="2"/>
              </a:rPr>
              <a:t>EMR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5972175" y="4081145"/>
            <a:ext cx="2324100" cy="8191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6400"/>
              </a:lnSpc>
              <a:spcAft>
                <a:spcPts val="0"/>
              </a:spcAft>
            </a:pPr>
            <a:r>
              <a:rPr lang="en-US" sz="6550" spc="-204">
                <a:solidFill>
                  <a:srgbClr val="000000"/>
                </a:solidFill>
                <a:latin typeface="Calibri" panose="02020603050405020304" pitchFamily="2"/>
              </a:rPr>
              <a:t>Matter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08367C-242C-48E0-9A9C-66D4889D26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9"/>
    </mc:Choice>
    <mc:Fallback xmlns="">
      <p:transition spd="slow" advTm="1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6600"/>
          </a:solidFill>
          <a:ln w="0" cmpd="sng">
            <a:noFill/>
            <a:prstDash val="solid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vert="horz" lIns="0" tIns="0" rIns="0" bIns="0" anchor="t">
            <a:normAutofit fontScale="97500"/>
          </a:bodyPr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2185" y="361315"/>
            <a:ext cx="7019925" cy="5226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Autofit/>
          </a:bodyPr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2800" b="1" spc="150" dirty="0">
                <a:solidFill>
                  <a:srgbClr val="008000"/>
                </a:solidFill>
                <a:latin typeface="Algerian" panose="04020705040A02060702" pitchFamily="82" charset="0"/>
              </a:rPr>
              <a:t>Interaction of EMR with matter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807720" y="1197610"/>
            <a:ext cx="451104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Autofit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2800" b="1" spc="114" dirty="0">
                <a:solidFill>
                  <a:srgbClr val="000000"/>
                </a:solidFill>
                <a:latin typeface="Calibri" panose="02020603050405020304" pitchFamily="2"/>
              </a:rPr>
              <a:t>1</a:t>
            </a:r>
            <a:r>
              <a:rPr lang="en-US" sz="2800" b="1" spc="114" dirty="0">
                <a:solidFill>
                  <a:schemeClr val="tx1"/>
                </a:solidFill>
                <a:latin typeface="Calibri" panose="02020603050405020304" pitchFamily="2"/>
              </a:rPr>
              <a:t>.</a:t>
            </a:r>
            <a:r>
              <a:rPr lang="en-US" sz="2800" b="1" spc="114" dirty="0">
                <a:solidFill>
                  <a:srgbClr val="0070C0"/>
                </a:solidFill>
                <a:latin typeface="Calibri" panose="02020603050405020304" pitchFamily="2"/>
              </a:rPr>
              <a:t> Electronic Energy Levels: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732790" y="1698625"/>
            <a:ext cx="229235" cy="467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rmAutofit fontScale="975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1124585" y="1684655"/>
            <a:ext cx="7760335" cy="4578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rmAutofit fontScale="82500" lnSpcReduction="10000"/>
          </a:bodyPr>
          <a:lstStyle/>
          <a:p>
            <a:pPr marL="0" marR="0" indent="0" algn="just">
              <a:lnSpc>
                <a:spcPts val="3800"/>
              </a:lnSpc>
              <a:spcAft>
                <a:spcPts val="0"/>
              </a:spcAft>
            </a:pPr>
            <a:r>
              <a:rPr lang="en-US" sz="3100" b="1" spc="0" dirty="0">
                <a:solidFill>
                  <a:srgbClr val="000000"/>
                </a:solidFill>
                <a:latin typeface="Calibri" panose="02020603050405020304" pitchFamily="2"/>
              </a:rPr>
              <a:t>At room temperature the molecules are in the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1124585" y="2142490"/>
            <a:ext cx="3770630" cy="5473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pPr marL="0" marR="0" indent="0" algn="just">
              <a:lnSpc>
                <a:spcPts val="3800"/>
              </a:lnSpc>
              <a:spcAft>
                <a:spcPts val="195"/>
              </a:spcAft>
            </a:pPr>
            <a:r>
              <a:rPr lang="en-US" sz="3100" b="1" spc="0" dirty="0">
                <a:solidFill>
                  <a:srgbClr val="000000"/>
                </a:solidFill>
                <a:latin typeface="Calibri" panose="02020603050405020304" pitchFamily="2"/>
              </a:rPr>
              <a:t>lowest energy levels E</a:t>
            </a:r>
            <a:r>
              <a:rPr lang="en-US" sz="3100" b="1" spc="0" baseline="-25000" dirty="0">
                <a:solidFill>
                  <a:srgbClr val="000000"/>
                </a:solidFill>
                <a:latin typeface="Calibri" panose="02020603050405020304" pitchFamily="2"/>
              </a:rPr>
              <a:t>0</a:t>
            </a:r>
            <a:r>
              <a:rPr lang="en-US" sz="1850" b="1" spc="0" dirty="0">
                <a:solidFill>
                  <a:srgbClr val="000000"/>
                </a:solidFill>
                <a:latin typeface="Calibri" panose="02020603050405020304" pitchFamily="2"/>
              </a:rPr>
              <a:t>.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795655" y="3047365"/>
            <a:ext cx="1289050" cy="49085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rmAutofit fontScale="97500"/>
          </a:bodyPr>
          <a:lstStyle/>
          <a:p>
            <a:pPr marL="0" marR="0" indent="320040" algn="l">
              <a:lnSpc>
                <a:spcPts val="3800"/>
              </a:lnSpc>
              <a:spcAft>
                <a:spcPts val="0"/>
              </a:spcAft>
              <a:buFont typeface="Symbol"/>
              <a:buChar char="·"/>
            </a:pPr>
            <a:r>
              <a:rPr lang="en-US" sz="3100" b="1" spc="25">
                <a:solidFill>
                  <a:srgbClr val="000000"/>
                </a:solidFill>
                <a:latin typeface="Calibri" panose="02020603050405020304" pitchFamily="2"/>
              </a:rPr>
              <a:t>When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2322830" y="3050540"/>
            <a:ext cx="656526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210">
                <a:solidFill>
                  <a:srgbClr val="000000"/>
                </a:solidFill>
                <a:latin typeface="Calibri" panose="02020603050405020304" pitchFamily="2"/>
              </a:rPr>
              <a:t>the molecules absorb UV-visible light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24585" y="3538220"/>
            <a:ext cx="76517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35">
                <a:solidFill>
                  <a:srgbClr val="000000"/>
                </a:solidFill>
                <a:latin typeface="Calibri" panose="02020603050405020304" pitchFamily="2"/>
              </a:rPr>
              <a:t>from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2087880" y="3538220"/>
            <a:ext cx="679704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180">
                <a:solidFill>
                  <a:srgbClr val="000000"/>
                </a:solidFill>
                <a:latin typeface="Calibri" panose="02020603050405020304" pitchFamily="2"/>
              </a:rPr>
              <a:t>EMR, one of the outermost bond / lone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1146175" y="4025900"/>
            <a:ext cx="218249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114" dirty="0">
                <a:solidFill>
                  <a:srgbClr val="000000"/>
                </a:solidFill>
                <a:latin typeface="Calibri" panose="02020603050405020304" pitchFamily="2"/>
              </a:rPr>
              <a:t>pair electron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3533775" y="4025900"/>
            <a:ext cx="33909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70">
                <a:solidFill>
                  <a:srgbClr val="000000"/>
                </a:solidFill>
                <a:latin typeface="Calibri" panose="02020603050405020304" pitchFamily="2"/>
              </a:rPr>
              <a:t>is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4075430" y="4025900"/>
            <a:ext cx="482155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225">
                <a:solidFill>
                  <a:srgbClr val="000000"/>
                </a:solidFill>
                <a:latin typeface="Calibri" panose="02020603050405020304" pitchFamily="2"/>
              </a:rPr>
              <a:t>promoted to higher energy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134110" y="4513580"/>
            <a:ext cx="779780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50">
                <a:solidFill>
                  <a:srgbClr val="000000"/>
                </a:solidFill>
                <a:latin typeface="Calibri" panose="02020603050405020304" pitchFamily="2"/>
              </a:rPr>
              <a:t>state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8495665" y="4520565"/>
            <a:ext cx="448945" cy="480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100" b="1" spc="140">
                <a:solidFill>
                  <a:srgbClr val="000000"/>
                </a:solidFill>
                <a:latin typeface="Calibri" panose="02020603050405020304" pitchFamily="2"/>
              </a:rPr>
              <a:t>as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7372985" y="4513580"/>
            <a:ext cx="92646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20">
                <a:solidFill>
                  <a:srgbClr val="000000"/>
                </a:solidFill>
                <a:latin typeface="Calibri" panose="02020603050405020304" pitchFamily="2"/>
              </a:rPr>
              <a:t>called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6187440" y="4520565"/>
            <a:ext cx="941705" cy="4806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100" b="1" spc="114">
                <a:solidFill>
                  <a:srgbClr val="000000"/>
                </a:solidFill>
                <a:latin typeface="Calibri" panose="02020603050405020304" pitchFamily="2"/>
              </a:rPr>
              <a:t>etc is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3293110" y="4513580"/>
            <a:ext cx="44894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140">
                <a:solidFill>
                  <a:srgbClr val="000000"/>
                </a:solidFill>
                <a:latin typeface="Calibri" panose="02020603050405020304" pitchFamily="2"/>
              </a:rPr>
              <a:t>as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2380615" y="4513580"/>
            <a:ext cx="719455" cy="4876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0"/>
              </a:spcAft>
            </a:pPr>
            <a:r>
              <a:rPr lang="en-US" sz="3100" b="1" spc="-45">
                <a:solidFill>
                  <a:srgbClr val="000000"/>
                </a:solidFill>
                <a:latin typeface="Calibri" panose="02020603050405020304" pitchFamily="2"/>
              </a:rPr>
              <a:t>such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3884295" y="4513580"/>
            <a:ext cx="503555" cy="5880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3020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460"/>
              </a:spcAft>
            </a:pP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80" baseline="-25000">
                <a:solidFill>
                  <a:srgbClr val="000000"/>
                </a:solidFill>
                <a:latin typeface="Calibri" panose="02020603050405020304" pitchFamily="2"/>
              </a:rPr>
              <a:t>1</a:t>
            </a: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,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0"/>
          </p:nvPr>
        </p:nvSpPr>
        <p:spPr>
          <a:xfrm>
            <a:off x="4539615" y="4520565"/>
            <a:ext cx="503555" cy="5810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6035" rIns="0" bIns="0" anchor="t">
            <a:normAutofit fontScale="97500"/>
          </a:bodyPr>
          <a:lstStyle/>
          <a:p>
            <a:pPr marL="0" marR="0" indent="0" algn="l">
              <a:lnSpc>
                <a:spcPts val="3800"/>
              </a:lnSpc>
              <a:spcAft>
                <a:spcPts val="460"/>
              </a:spcAft>
            </a:pP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80" baseline="-25000">
                <a:solidFill>
                  <a:srgbClr val="000000"/>
                </a:solidFill>
                <a:latin typeface="Calibri" panose="02020603050405020304" pitchFamily="2"/>
              </a:rPr>
              <a:t>2</a:t>
            </a:r>
            <a:r>
              <a:rPr lang="en-US" sz="3100" b="1" spc="-80">
                <a:solidFill>
                  <a:srgbClr val="000000"/>
                </a:solidFill>
                <a:latin typeface="Calibri" panose="02020603050405020304" pitchFamily="2"/>
              </a:rPr>
              <a:t>, 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idx="10"/>
          </p:nvPr>
        </p:nvSpPr>
        <p:spPr>
          <a:xfrm>
            <a:off x="5254625" y="4513580"/>
            <a:ext cx="673735" cy="5886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860" rIns="0" bIns="0" anchor="t">
            <a:normAutofit fontScale="90000"/>
          </a:bodyPr>
          <a:lstStyle/>
          <a:p>
            <a:pPr marL="0" marR="0" indent="0" algn="l">
              <a:lnSpc>
                <a:spcPts val="3800"/>
              </a:lnSpc>
              <a:spcAft>
                <a:spcPts val="540"/>
              </a:spcAft>
            </a:pPr>
            <a:r>
              <a:rPr lang="en-US" sz="3300" spc="285">
                <a:solidFill>
                  <a:srgbClr val="000000"/>
                </a:solidFill>
                <a:latin typeface="Calibri" panose="02020603050405020304" pitchFamily="2"/>
              </a:rPr>
              <a:t>...</a:t>
            </a:r>
            <a:r>
              <a:rPr lang="en-US" sz="3100" b="1" spc="-445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445" baseline="-25000">
                <a:solidFill>
                  <a:srgbClr val="000000"/>
                </a:solidFill>
                <a:latin typeface="Calibri" panose="02020603050405020304" pitchFamily="2"/>
              </a:rPr>
              <a:t>n</a:t>
            </a:r>
            <a:r>
              <a:rPr lang="en-US" sz="3100" b="1" spc="-445">
                <a:solidFill>
                  <a:srgbClr val="000000"/>
                </a:solidFill>
                <a:latin typeface="Calibri" panose="02020603050405020304" pitchFamily="2"/>
              </a:rPr>
              <a:t>, 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10"/>
          </p:nvPr>
        </p:nvSpPr>
        <p:spPr>
          <a:xfrm>
            <a:off x="1136650" y="5102225"/>
            <a:ext cx="7291070" cy="3867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0" algn="l">
              <a:lnSpc>
                <a:spcPts val="3000"/>
              </a:lnSpc>
              <a:spcAft>
                <a:spcPts val="0"/>
              </a:spcAft>
            </a:pPr>
            <a:r>
              <a:rPr lang="en-US" sz="3100" b="1" spc="100" dirty="0">
                <a:solidFill>
                  <a:srgbClr val="000000"/>
                </a:solidFill>
                <a:latin typeface="Calibri" panose="02020603050405020304" pitchFamily="2"/>
              </a:rPr>
              <a:t>electronic transition and the difference is as: 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idx="10"/>
          </p:nvPr>
        </p:nvSpPr>
        <p:spPr>
          <a:xfrm>
            <a:off x="1161415" y="5605780"/>
            <a:ext cx="7982585" cy="1064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110" dirty="0">
                <a:solidFill>
                  <a:srgbClr val="000000"/>
                </a:solidFill>
                <a:latin typeface="+mj-lt"/>
              </a:rPr>
              <a:t>∆E = 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>
          <a:xfrm>
            <a:off x="6873558" y="5612765"/>
            <a:ext cx="442595" cy="4667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20">
                <a:solidFill>
                  <a:srgbClr val="000000"/>
                </a:solidFill>
                <a:latin typeface="Times New Roman" panose="02020603050405020304" pitchFamily="1"/>
              </a:rPr>
              <a:t>... 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idx="10"/>
          </p:nvPr>
        </p:nvSpPr>
        <p:spPr>
          <a:xfrm>
            <a:off x="5863273" y="5612765"/>
            <a:ext cx="1057275" cy="4667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175" dirty="0">
                <a:solidFill>
                  <a:srgbClr val="000000"/>
                </a:solidFill>
                <a:latin typeface="+mj-lt"/>
              </a:rPr>
              <a:t>1, 2, 3</a:t>
            </a:r>
            <a:r>
              <a:rPr lang="en-US" sz="3200" spc="-40" dirty="0">
                <a:solidFill>
                  <a:srgbClr val="000000"/>
                </a:solidFill>
                <a:latin typeface="+mj-lt"/>
              </a:rPr>
              <a:t>, 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0"/>
          </p:nvPr>
        </p:nvSpPr>
        <p:spPr>
          <a:xfrm>
            <a:off x="2084705" y="5561965"/>
            <a:ext cx="3983990" cy="6159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3340" rIns="0" bIns="0" anchor="t">
            <a:normAutofit fontScale="95000"/>
          </a:bodyPr>
          <a:lstStyle/>
          <a:p>
            <a:pPr marL="0" marR="0" indent="0" algn="l">
              <a:lnSpc>
                <a:spcPts val="3800"/>
              </a:lnSpc>
              <a:spcAft>
                <a:spcPts val="545"/>
              </a:spcAft>
            </a:pPr>
            <a:r>
              <a:rPr lang="en-US" sz="3200" spc="-5" dirty="0">
                <a:solidFill>
                  <a:srgbClr val="000000"/>
                </a:solidFill>
                <a:latin typeface="Times New Roman" panose="02020603050405020304" pitchFamily="1"/>
              </a:rPr>
              <a:t>h ν </a:t>
            </a:r>
            <a:r>
              <a:rPr lang="en-US" sz="3200" spc="-35" dirty="0">
                <a:solidFill>
                  <a:srgbClr val="000000"/>
                </a:solidFill>
                <a:latin typeface="Times New Roman" panose="02020603050405020304" pitchFamily="1"/>
              </a:rPr>
              <a:t>= </a:t>
            </a:r>
            <a:r>
              <a:rPr lang="en-US" sz="3100" b="1" spc="-35" dirty="0" err="1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35" baseline="-25000" dirty="0" err="1">
                <a:solidFill>
                  <a:srgbClr val="000000"/>
                </a:solidFill>
                <a:latin typeface="Calibri" panose="02020603050405020304" pitchFamily="2"/>
              </a:rPr>
              <a:t>n</a:t>
            </a:r>
            <a:r>
              <a:rPr lang="en-US" sz="3200" spc="-35" dirty="0">
                <a:solidFill>
                  <a:srgbClr val="000000"/>
                </a:solidFill>
                <a:latin typeface="Times New Roman" panose="02020603050405020304" pitchFamily="1"/>
              </a:rPr>
              <a:t> - </a:t>
            </a:r>
            <a:r>
              <a:rPr lang="en-US" sz="3100" b="1" spc="-35" dirty="0">
                <a:solidFill>
                  <a:srgbClr val="000000"/>
                </a:solidFill>
                <a:latin typeface="Calibri" panose="02020603050405020304" pitchFamily="2"/>
              </a:rPr>
              <a:t>E</a:t>
            </a:r>
            <a:r>
              <a:rPr lang="en-US" sz="3100" b="1" spc="-35" baseline="-25000" dirty="0">
                <a:solidFill>
                  <a:srgbClr val="000000"/>
                </a:solidFill>
                <a:latin typeface="Calibri" panose="02020603050405020304" pitchFamily="2"/>
              </a:rPr>
              <a:t>0</a:t>
            </a:r>
            <a:r>
              <a:rPr lang="en-US" sz="3200" spc="-35" dirty="0">
                <a:solidFill>
                  <a:srgbClr val="000000"/>
                </a:solidFill>
                <a:latin typeface="Times New Roman" panose="02020603050405020304" pitchFamily="1"/>
              </a:rPr>
              <a:t> </a:t>
            </a:r>
            <a:r>
              <a:rPr lang="en-US" sz="3200" spc="-35" dirty="0">
                <a:solidFill>
                  <a:srgbClr val="000000"/>
                </a:solidFill>
                <a:latin typeface="+mj-lt"/>
              </a:rPr>
              <a:t>where (n = 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0"/>
          </p:nvPr>
        </p:nvSpPr>
        <p:spPr>
          <a:xfrm>
            <a:off x="7243127" y="5652770"/>
            <a:ext cx="581660" cy="4679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marL="0" marR="0" indent="0" algn="l">
              <a:lnSpc>
                <a:spcPts val="3700"/>
              </a:lnSpc>
              <a:spcAft>
                <a:spcPts val="0"/>
              </a:spcAft>
            </a:pPr>
            <a:r>
              <a:rPr lang="en-US" sz="3200" spc="-100" dirty="0" err="1">
                <a:solidFill>
                  <a:srgbClr val="000000"/>
                </a:solidFill>
                <a:latin typeface="Times New Roman" panose="02020603050405020304" pitchFamily="1"/>
              </a:rPr>
              <a:t>etc</a:t>
            </a:r>
            <a:r>
              <a:rPr lang="en-US" sz="3200" spc="-100" dirty="0">
                <a:solidFill>
                  <a:srgbClr val="000000"/>
                </a:solidFill>
                <a:latin typeface="Times New Roman" panose="02020603050405020304" pitchFamily="1"/>
              </a:rPr>
              <a:t>) 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idx="10"/>
          </p:nvPr>
        </p:nvSpPr>
        <p:spPr>
          <a:xfrm>
            <a:off x="1121410" y="6203315"/>
            <a:ext cx="820420" cy="4667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>
            <a:normAutofit fontScale="950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-55" dirty="0">
                <a:solidFill>
                  <a:srgbClr val="000000"/>
                </a:solidFill>
                <a:latin typeface="+mj-lt"/>
              </a:rPr>
              <a:t>∆E </a:t>
            </a:r>
            <a:r>
              <a:rPr lang="en-US" sz="3200" spc="-55" dirty="0">
                <a:solidFill>
                  <a:srgbClr val="000000"/>
                </a:solidFill>
                <a:latin typeface="Times New Roman" panose="02020603050405020304" pitchFamily="1"/>
              </a:rPr>
              <a:t>= 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idx="10"/>
          </p:nvPr>
        </p:nvSpPr>
        <p:spPr>
          <a:xfrm>
            <a:off x="2060575" y="6209030"/>
            <a:ext cx="3017520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270" rIns="0" bIns="0" anchor="t">
            <a:normAutofit fontScale="975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-45" dirty="0">
                <a:solidFill>
                  <a:srgbClr val="000000"/>
                </a:solidFill>
                <a:latin typeface="+mj-lt"/>
              </a:rPr>
              <a:t>35 to 71 kcal/mole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CAE1A4-8000-49BD-8B25-723CE87254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3"/>
    </mc:Choice>
    <mc:Fallback xmlns="">
      <p:transition spd="slow" advTm="10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CCCC"/>
          </a:solidFill>
          <a:ln w="0" cmpd="sng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0" tIns="0" rIns="0" bIns="0" anchor="t">
            <a:normAutofit fontScale="97500"/>
          </a:bodyPr>
          <a:lstStyle/>
          <a:p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7016750" cy="658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90000"/>
          </a:bodyPr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4250" b="1" spc="145">
                <a:solidFill>
                  <a:srgbClr val="000000"/>
                </a:solidFill>
                <a:latin typeface="Calibri" panose="02020603050405020304" pitchFamily="2"/>
              </a:rPr>
              <a:t>Interaction of EMR with matter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32790" y="1393190"/>
            <a:ext cx="384810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0">
                <a:solidFill>
                  <a:srgbClr val="000000"/>
                </a:solidFill>
                <a:latin typeface="Calibri" panose="02020603050405020304" pitchFamily="2"/>
              </a:rPr>
              <a:t>2.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295400" y="1393190"/>
            <a:ext cx="420306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90" dirty="0">
                <a:solidFill>
                  <a:srgbClr val="7030A0"/>
                </a:solidFill>
                <a:latin typeface="Calibri" panose="02020603050405020304" pitchFamily="2"/>
              </a:rPr>
              <a:t>Vibrational Energy Levels: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95655" y="1975485"/>
            <a:ext cx="1285875" cy="469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320040" algn="l">
              <a:lnSpc>
                <a:spcPts val="3700"/>
              </a:lnSpc>
              <a:spcAft>
                <a:spcPts val="15"/>
              </a:spcAft>
              <a:buFont typeface="Symbol"/>
              <a:buChar char="·"/>
            </a:pPr>
            <a:r>
              <a:rPr lang="en-US" sz="3100" b="1" spc="40">
                <a:solidFill>
                  <a:srgbClr val="000000"/>
                </a:solidFill>
                <a:latin typeface="Calibri" panose="02020603050405020304" pitchFamily="2"/>
              </a:rPr>
              <a:t>These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7281545" y="1978660"/>
            <a:ext cx="160972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50">
                <a:solidFill>
                  <a:srgbClr val="000000"/>
                </a:solidFill>
                <a:latin typeface="Calibri" panose="02020603050405020304" pitchFamily="2"/>
              </a:rPr>
              <a:t>electronic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2334895" y="1978660"/>
            <a:ext cx="134683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35">
                <a:solidFill>
                  <a:srgbClr val="000000"/>
                </a:solidFill>
                <a:latin typeface="Calibri" panose="02020603050405020304" pitchFamily="2"/>
              </a:rPr>
              <a:t>are less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3940810" y="1978660"/>
            <a:ext cx="306959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90">
                <a:solidFill>
                  <a:srgbClr val="000000"/>
                </a:solidFill>
                <a:latin typeface="Calibri" panose="02020603050405020304" pitchFamily="2"/>
              </a:rPr>
              <a:t>energy level than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36650" y="2466340"/>
            <a:ext cx="220726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0"/>
              </a:spcAft>
            </a:pPr>
            <a:r>
              <a:rPr lang="en-US" sz="3100" b="1" spc="50">
                <a:solidFill>
                  <a:srgbClr val="000000"/>
                </a:solidFill>
                <a:latin typeface="Calibri" panose="02020603050405020304" pitchFamily="2"/>
              </a:rPr>
              <a:t>energy levels.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732790" y="3385820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7463393" y="3383915"/>
            <a:ext cx="502920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-105" dirty="0">
                <a:solidFill>
                  <a:srgbClr val="000000"/>
                </a:solidFill>
                <a:latin typeface="Calibri" panose="02020603050405020304" pitchFamily="2"/>
              </a:rPr>
              <a:t>are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0"/>
          </p:nvPr>
        </p:nvSpPr>
        <p:spPr>
          <a:xfrm>
            <a:off x="6401911" y="3371849"/>
            <a:ext cx="88963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-40" dirty="0">
                <a:solidFill>
                  <a:srgbClr val="000000"/>
                </a:solidFill>
                <a:latin typeface="Calibri" panose="02020603050405020304" pitchFamily="2"/>
              </a:rPr>
              <a:t>levels 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0"/>
          </p:nvPr>
        </p:nvSpPr>
        <p:spPr>
          <a:xfrm>
            <a:off x="3396932" y="3342217"/>
            <a:ext cx="293179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5"/>
              </a:spcAft>
            </a:pPr>
            <a:r>
              <a:rPr lang="en-US" sz="3100" b="1" spc="235" dirty="0">
                <a:solidFill>
                  <a:srgbClr val="000000"/>
                </a:solidFill>
                <a:latin typeface="Calibri" panose="02020603050405020304" pitchFamily="2"/>
              </a:rPr>
              <a:t>between energy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0"/>
          </p:nvPr>
        </p:nvSpPr>
        <p:spPr>
          <a:xfrm>
            <a:off x="1118870" y="3343910"/>
            <a:ext cx="222186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5"/>
              </a:spcAft>
            </a:pPr>
            <a:r>
              <a:rPr lang="en-US" sz="3100" b="1" spc="275">
                <a:solidFill>
                  <a:srgbClr val="000000"/>
                </a:solidFill>
                <a:latin typeface="Calibri" panose="02020603050405020304" pitchFamily="2"/>
              </a:rPr>
              <a:t>The spacing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10"/>
          </p:nvPr>
        </p:nvSpPr>
        <p:spPr>
          <a:xfrm>
            <a:off x="1146175" y="3831590"/>
            <a:ext cx="658685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ctr">
              <a:lnSpc>
                <a:spcPts val="3200"/>
              </a:lnSpc>
              <a:spcAft>
                <a:spcPts val="0"/>
              </a:spcAft>
            </a:pPr>
            <a:r>
              <a:rPr lang="en-US" sz="3100" b="1" spc="90">
                <a:solidFill>
                  <a:srgbClr val="000000"/>
                </a:solidFill>
                <a:latin typeface="Calibri" panose="02020603050405020304" pitchFamily="2"/>
              </a:rPr>
              <a:t>relatively small i.e. 0.01 to 10 kcal/mole.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0"/>
          </p:nvPr>
        </p:nvSpPr>
        <p:spPr>
          <a:xfrm>
            <a:off x="732790" y="5043805"/>
            <a:ext cx="229235" cy="4184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7500"/>
          </a:bodyPr>
          <a:lstStyle/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en-US" sz="2750" b="1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idx="10"/>
          </p:nvPr>
        </p:nvSpPr>
        <p:spPr>
          <a:xfrm>
            <a:off x="1136650" y="5001895"/>
            <a:ext cx="774827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65">
                <a:solidFill>
                  <a:srgbClr val="000000"/>
                </a:solidFill>
                <a:latin typeface="Calibri" panose="02020603050405020304" pitchFamily="2"/>
              </a:rPr>
              <a:t>e.g. when IR radiation is absorbed, molecules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0"/>
          </p:nvPr>
        </p:nvSpPr>
        <p:spPr>
          <a:xfrm>
            <a:off x="1136650" y="5489575"/>
            <a:ext cx="398716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310">
                <a:solidFill>
                  <a:srgbClr val="000000"/>
                </a:solidFill>
                <a:latin typeface="Calibri" panose="02020603050405020304" pitchFamily="2"/>
              </a:rPr>
              <a:t>are excited from one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10"/>
          </p:nvPr>
        </p:nvSpPr>
        <p:spPr>
          <a:xfrm>
            <a:off x="7010400" y="5510212"/>
            <a:ext cx="136842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60" dirty="0">
                <a:solidFill>
                  <a:srgbClr val="000000"/>
                </a:solidFill>
                <a:latin typeface="Calibri" panose="02020603050405020304" pitchFamily="2"/>
              </a:rPr>
              <a:t>level to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idx="10"/>
          </p:nvPr>
        </p:nvSpPr>
        <p:spPr>
          <a:xfrm>
            <a:off x="5123815" y="5489575"/>
            <a:ext cx="1731645" cy="4464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40" dirty="0">
                <a:solidFill>
                  <a:srgbClr val="000000"/>
                </a:solidFill>
                <a:latin typeface="Calibri" panose="02020603050405020304" pitchFamily="2"/>
              </a:rPr>
              <a:t>vibrational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10"/>
          </p:nvPr>
        </p:nvSpPr>
        <p:spPr>
          <a:xfrm>
            <a:off x="1134110" y="5977255"/>
            <a:ext cx="730250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05">
                <a:solidFill>
                  <a:srgbClr val="000000"/>
                </a:solidFill>
                <a:latin typeface="Calibri" panose="02020603050405020304" pitchFamily="2"/>
              </a:rPr>
              <a:t>another or it vibrates with higher amplitude.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E803FD-0518-4606-B184-9AA07A8BBB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36"/>
    </mc:Choice>
    <mc:Fallback xmlns="">
      <p:transition spd="slow" advTm="6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9388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CC"/>
          </a:solidFill>
          <a:ln w="0" cmpd="sng">
            <a:noFill/>
            <a:prstDash val="solid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0" tIns="0" rIns="0" bIns="0" anchor="t">
            <a:normAutofit fontScale="97500"/>
          </a:bodyPr>
          <a:lstStyle/>
          <a:p>
            <a:endParaRPr/>
          </a:p>
        </p:txBody>
      </p:sp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975360" y="361315"/>
            <a:ext cx="7016750" cy="658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48260" rIns="0" bIns="0" anchor="t">
            <a:normAutofit fontScale="90000"/>
          </a:bodyPr>
          <a:lstStyle/>
          <a:p>
            <a:pPr marL="0" marR="0" indent="0" algn="l">
              <a:lnSpc>
                <a:spcPts val="4800"/>
              </a:lnSpc>
              <a:spcAft>
                <a:spcPts val="0"/>
              </a:spcAft>
            </a:pPr>
            <a:r>
              <a:rPr lang="en-US" sz="4250" b="1" spc="145" dirty="0">
                <a:solidFill>
                  <a:srgbClr val="FF0000"/>
                </a:solidFill>
                <a:latin typeface="Calibri" panose="02020603050405020304" pitchFamily="2"/>
              </a:rPr>
              <a:t>Interaction of EMR with matter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729615" y="1393190"/>
            <a:ext cx="387985" cy="4476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75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85">
                <a:solidFill>
                  <a:srgbClr val="000000"/>
                </a:solidFill>
                <a:latin typeface="Calibri" panose="02020603050405020304" pitchFamily="2"/>
              </a:rPr>
              <a:t>3.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322705" y="1393190"/>
            <a:ext cx="4063365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75" dirty="0">
                <a:solidFill>
                  <a:schemeClr val="accent1">
                    <a:lumMod val="75000"/>
                  </a:schemeClr>
                </a:solidFill>
                <a:latin typeface="Calibri" panose="02020603050405020304" pitchFamily="2"/>
              </a:rPr>
              <a:t>Rotational Energy Levels: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0"/>
          </p:nvPr>
        </p:nvSpPr>
        <p:spPr>
          <a:xfrm>
            <a:off x="795655" y="1975485"/>
            <a:ext cx="7732395" cy="5505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0000"/>
          </a:bodyPr>
          <a:lstStyle/>
          <a:p>
            <a:pPr marL="0" marR="0" indent="320040" algn="l">
              <a:lnSpc>
                <a:spcPts val="3800"/>
              </a:lnSpc>
              <a:spcAft>
                <a:spcPts val="555"/>
              </a:spcAft>
              <a:buFont typeface="Symbol"/>
              <a:buChar char="·"/>
            </a:pPr>
            <a:r>
              <a:rPr lang="en-US" sz="3100" b="1" spc="110" dirty="0">
                <a:solidFill>
                  <a:srgbClr val="000000"/>
                </a:solidFill>
                <a:latin typeface="Calibri" panose="02020603050405020304" pitchFamily="2"/>
              </a:rPr>
              <a:t>These energy levels are quantized &amp; discrete.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732790" y="2863215"/>
            <a:ext cx="229235" cy="4673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175" rIns="0" bIns="0" anchor="t">
            <a:normAutofit fontScale="97500"/>
          </a:bodyPr>
          <a:lstStyle/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en-US" sz="3200" spc="0">
                <a:solidFill>
                  <a:srgbClr val="000000"/>
                </a:solidFill>
                <a:latin typeface="Arial" panose="02020603050405020304" pitchFamily="2"/>
              </a:rPr>
              <a:t>•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6306185" y="2856230"/>
            <a:ext cx="2566670" cy="4476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135">
                <a:solidFill>
                  <a:srgbClr val="000000"/>
                </a:solidFill>
                <a:latin typeface="Calibri" panose="02020603050405020304" pitchFamily="2"/>
              </a:rPr>
              <a:t>levels are even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1118870" y="2856230"/>
            <a:ext cx="497713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0"/>
              </a:spcAft>
            </a:pPr>
            <a:r>
              <a:rPr lang="en-US" sz="3100" b="1" spc="204">
                <a:solidFill>
                  <a:srgbClr val="000000"/>
                </a:solidFill>
                <a:latin typeface="Calibri" panose="02020603050405020304" pitchFamily="2"/>
              </a:rPr>
              <a:t>The spacing between energy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1134110" y="3343910"/>
            <a:ext cx="6220460" cy="4508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36195" rIns="0" bIns="0" anchor="t">
            <a:normAutofit fontScale="90000"/>
          </a:bodyPr>
          <a:lstStyle/>
          <a:p>
            <a:pPr marL="0" marR="0" indent="0" algn="l">
              <a:lnSpc>
                <a:spcPts val="3200"/>
              </a:lnSpc>
              <a:spcAft>
                <a:spcPts val="25"/>
              </a:spcAft>
            </a:pPr>
            <a:r>
              <a:rPr lang="en-US" sz="3100" b="1" spc="95">
                <a:solidFill>
                  <a:srgbClr val="000000"/>
                </a:solidFill>
                <a:latin typeface="Calibri" panose="02020603050405020304" pitchFamily="2"/>
              </a:rPr>
              <a:t>smaller than vibrational energy levels.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0"/>
          </p:nvPr>
        </p:nvSpPr>
        <p:spPr>
          <a:xfrm>
            <a:off x="1388533" y="4541520"/>
            <a:ext cx="2491317" cy="569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7470" rIns="0" bIns="0" anchor="t">
            <a:normAutofit fontScale="97500"/>
          </a:bodyPr>
          <a:lstStyle/>
          <a:p>
            <a:pPr marL="0" marR="0" indent="0" algn="l">
              <a:lnSpc>
                <a:spcPts val="3600"/>
              </a:lnSpc>
              <a:spcAft>
                <a:spcPts val="160"/>
              </a:spcAft>
            </a:pPr>
            <a:r>
              <a:rPr lang="en-US" sz="3100" b="1" spc="-25" dirty="0">
                <a:solidFill>
                  <a:srgbClr val="002060"/>
                </a:solidFill>
                <a:latin typeface="+mj-lt"/>
              </a:rPr>
              <a:t>∆E</a:t>
            </a:r>
            <a:r>
              <a:rPr lang="en-US" sz="3100" b="1" spc="-25" baseline="-25000" dirty="0">
                <a:solidFill>
                  <a:srgbClr val="002060"/>
                </a:solidFill>
                <a:latin typeface="+mj-lt"/>
              </a:rPr>
              <a:t>rotational</a:t>
            </a:r>
            <a:r>
              <a:rPr lang="en-US" sz="3100" b="1" spc="-25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150" b="1" spc="-25" dirty="0">
                <a:solidFill>
                  <a:srgbClr val="002060"/>
                </a:solidFill>
                <a:latin typeface="+mj-lt"/>
              </a:rPr>
              <a:t>&lt;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0"/>
          </p:nvPr>
        </p:nvSpPr>
        <p:spPr>
          <a:xfrm>
            <a:off x="3236384" y="4541519"/>
            <a:ext cx="4434417" cy="5695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9375" rIns="0" bIns="0" anchor="t">
            <a:noAutofit/>
          </a:bodyPr>
          <a:lstStyle/>
          <a:p>
            <a:pPr marL="0" marR="0" indent="0" algn="l">
              <a:lnSpc>
                <a:spcPts val="3700"/>
              </a:lnSpc>
              <a:spcAft>
                <a:spcPts val="130"/>
              </a:spcAft>
            </a:pPr>
            <a:r>
              <a:rPr lang="en-US" sz="2800" b="1" spc="-15" dirty="0">
                <a:solidFill>
                  <a:srgbClr val="002060"/>
                </a:solidFill>
                <a:latin typeface="+mn-lt"/>
              </a:rPr>
              <a:t>∆E</a:t>
            </a:r>
            <a:r>
              <a:rPr lang="en-US" sz="2800" b="1" spc="-15" baseline="-25000" dirty="0">
                <a:solidFill>
                  <a:srgbClr val="002060"/>
                </a:solidFill>
                <a:latin typeface="+mn-lt"/>
              </a:rPr>
              <a:t>vibrational</a:t>
            </a:r>
            <a:r>
              <a:rPr lang="en-US" sz="2800" b="1" spc="-15" dirty="0">
                <a:solidFill>
                  <a:srgbClr val="002060"/>
                </a:solidFill>
                <a:latin typeface="+mn-lt"/>
              </a:rPr>
              <a:t> &lt; ∆E</a:t>
            </a:r>
            <a:r>
              <a:rPr lang="en-US" sz="2800" b="1" spc="-15" baseline="-25000" dirty="0">
                <a:solidFill>
                  <a:srgbClr val="002060"/>
                </a:solidFill>
                <a:latin typeface="+mn-lt"/>
              </a:rPr>
              <a:t>electronic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A1E8F7D-AB11-475D-9CA7-7EF00D6DB5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1"/>
    </mc:Choice>
    <mc:Fallback xmlns="">
      <p:transition spd="slow" advTm="5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9592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6"/>
</p:tagLst>
</file>

<file path=ppt/theme/theme1.xml><?xml version="1.0" encoding="utf-8"?>
<a:theme xmlns:a="http://schemas.openxmlformats.org/drawingml/2006/ma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Arab" typeface="Arial"/>
      </a:majorFont>
      <a:minorFont>
        <a:latin typeface="Calibri"/>
        <a:ea typeface=""/>
        <a:cs typeface=""/>
        <a:font script="Arab" typeface="Arial"/>
      </a:minorFont>
    </a:fontScheme>
    <a:fmtScheme name="Office">
      <a:fillStyleLst>
        <a:solidFill>
          <a:schemeClr val="bg1">
            <a:alpha val="0"/>
          </a:schemeClr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/>
            <a:lightRig rig="threePt" dir="t"/>
          </a:scene3d>
        </a:effectStyle>
      </a:effectStyleLst>
      <a:bgFillStyleLst>
        <a:solidFill>
          <a:schemeClr val="bg1">
            <a:alpha val="0"/>
          </a:schemeClr>
        </a:solidFill>
        <a:gradFill/>
        <a:gradFill/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392</Words>
  <Application>Microsoft Office PowerPoint</Application>
  <PresentationFormat>On-screen Show (4:3)</PresentationFormat>
  <Paragraphs>121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Algerian</vt:lpstr>
      <vt:lpstr>Arial</vt:lpstr>
      <vt:lpstr>Baskerville Old Face</vt:lpstr>
      <vt:lpstr>Bodoni MT</vt:lpstr>
      <vt:lpstr>Bookman Old Style</vt:lpstr>
      <vt:lpstr>Britannic Bold</vt:lpstr>
      <vt:lpstr>Calibri</vt:lpstr>
      <vt:lpstr>Sitka Small</vt:lpstr>
      <vt:lpstr>Symbol</vt:lpstr>
      <vt:lpstr>Times New Roman</vt:lpstr>
      <vt:lpstr/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LIMRA</dc:creator>
  <cp:lastModifiedBy>Limra Limra</cp:lastModifiedBy>
  <cp:revision>27</cp:revision>
  <dcterms:modified xsi:type="dcterms:W3CDTF">2023-04-05T15:02:36Z</dcterms:modified>
</cp:coreProperties>
</file>